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sldIdLst>
    <p:sldId id="256" r:id="rId5"/>
    <p:sldId id="272" r:id="rId6"/>
    <p:sldId id="274" r:id="rId7"/>
    <p:sldId id="273" r:id="rId8"/>
    <p:sldId id="275" r:id="rId9"/>
    <p:sldId id="276" r:id="rId10"/>
    <p:sldId id="285" r:id="rId11"/>
    <p:sldId id="280" r:id="rId12"/>
    <p:sldId id="277" r:id="rId13"/>
    <p:sldId id="279" r:id="rId14"/>
    <p:sldId id="284" r:id="rId15"/>
    <p:sldId id="282" r:id="rId16"/>
    <p:sldId id="283" r:id="rId17"/>
    <p:sldId id="278" r:id="rId18"/>
    <p:sldId id="287" r:id="rId19"/>
    <p:sldId id="28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2EED4F-5629-4561-AD55-9F9F2B713A58}" v="32" dt="2021-08-23T00:35:09.4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p:cViewPr varScale="1">
        <p:scale>
          <a:sx n="82" d="100"/>
          <a:sy n="82" d="100"/>
        </p:scale>
        <p:origin x="62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四宮悠" userId="S::u40373@obayashi.co.jp::ce4a4824-3ac2-4300-a458-8a8ea2ded8dc" providerId="AD" clId="Web-{DF2EED4F-5629-4561-AD55-9F9F2B713A58}"/>
    <pc:docChg chg="modSld">
      <pc:chgData name="四宮悠" userId="S::u40373@obayashi.co.jp::ce4a4824-3ac2-4300-a458-8a8ea2ded8dc" providerId="AD" clId="Web-{DF2EED4F-5629-4561-AD55-9F9F2B713A58}" dt="2021-08-23T00:35:09.468" v="15" actId="1076"/>
      <pc:docMkLst>
        <pc:docMk/>
      </pc:docMkLst>
      <pc:sldChg chg="modSp">
        <pc:chgData name="四宮悠" userId="S::u40373@obayashi.co.jp::ce4a4824-3ac2-4300-a458-8a8ea2ded8dc" providerId="AD" clId="Web-{DF2EED4F-5629-4561-AD55-9F9F2B713A58}" dt="2021-08-23T00:34:06.373" v="6" actId="14100"/>
        <pc:sldMkLst>
          <pc:docMk/>
          <pc:sldMk cId="509886819" sldId="273"/>
        </pc:sldMkLst>
        <pc:spChg chg="mod">
          <ac:chgData name="四宮悠" userId="S::u40373@obayashi.co.jp::ce4a4824-3ac2-4300-a458-8a8ea2ded8dc" providerId="AD" clId="Web-{DF2EED4F-5629-4561-AD55-9F9F2B713A58}" dt="2021-08-23T00:34:06.373" v="6" actId="14100"/>
          <ac:spMkLst>
            <pc:docMk/>
            <pc:sldMk cId="509886819" sldId="273"/>
            <ac:spMk id="2" creationId="{17C17C09-B4A1-4B55-8C13-EA82A201209B}"/>
          </ac:spMkLst>
        </pc:spChg>
      </pc:sldChg>
      <pc:sldChg chg="modSp">
        <pc:chgData name="四宮悠" userId="S::u40373@obayashi.co.jp::ce4a4824-3ac2-4300-a458-8a8ea2ded8dc" providerId="AD" clId="Web-{DF2EED4F-5629-4561-AD55-9F9F2B713A58}" dt="2021-08-23T00:34:15.561" v="10" actId="14100"/>
        <pc:sldMkLst>
          <pc:docMk/>
          <pc:sldMk cId="1476028099" sldId="275"/>
        </pc:sldMkLst>
        <pc:spChg chg="mod">
          <ac:chgData name="四宮悠" userId="S::u40373@obayashi.co.jp::ce4a4824-3ac2-4300-a458-8a8ea2ded8dc" providerId="AD" clId="Web-{DF2EED4F-5629-4561-AD55-9F9F2B713A58}" dt="2021-08-23T00:34:15.561" v="10" actId="14100"/>
          <ac:spMkLst>
            <pc:docMk/>
            <pc:sldMk cId="1476028099" sldId="275"/>
            <ac:spMk id="2" creationId="{17C17C09-B4A1-4B55-8C13-EA82A201209B}"/>
          </ac:spMkLst>
        </pc:spChg>
      </pc:sldChg>
      <pc:sldChg chg="modSp">
        <pc:chgData name="四宮悠" userId="S::u40373@obayashi.co.jp::ce4a4824-3ac2-4300-a458-8a8ea2ded8dc" providerId="AD" clId="Web-{DF2EED4F-5629-4561-AD55-9F9F2B713A58}" dt="2021-08-23T00:34:22.999" v="13" actId="14100"/>
        <pc:sldMkLst>
          <pc:docMk/>
          <pc:sldMk cId="3271065104" sldId="276"/>
        </pc:sldMkLst>
        <pc:spChg chg="mod">
          <ac:chgData name="四宮悠" userId="S::u40373@obayashi.co.jp::ce4a4824-3ac2-4300-a458-8a8ea2ded8dc" providerId="AD" clId="Web-{DF2EED4F-5629-4561-AD55-9F9F2B713A58}" dt="2021-08-23T00:34:22.999" v="13" actId="14100"/>
          <ac:spMkLst>
            <pc:docMk/>
            <pc:sldMk cId="3271065104" sldId="276"/>
            <ac:spMk id="2" creationId="{17C17C09-B4A1-4B55-8C13-EA82A201209B}"/>
          </ac:spMkLst>
        </pc:spChg>
      </pc:sldChg>
      <pc:sldChg chg="modSp">
        <pc:chgData name="四宮悠" userId="S::u40373@obayashi.co.jp::ce4a4824-3ac2-4300-a458-8a8ea2ded8dc" providerId="AD" clId="Web-{DF2EED4F-5629-4561-AD55-9F9F2B713A58}" dt="2021-08-23T00:34:54.343" v="14" actId="20577"/>
        <pc:sldMkLst>
          <pc:docMk/>
          <pc:sldMk cId="3507072018" sldId="279"/>
        </pc:sldMkLst>
        <pc:spChg chg="mod">
          <ac:chgData name="四宮悠" userId="S::u40373@obayashi.co.jp::ce4a4824-3ac2-4300-a458-8a8ea2ded8dc" providerId="AD" clId="Web-{DF2EED4F-5629-4561-AD55-9F9F2B713A58}" dt="2021-08-23T00:34:54.343" v="14" actId="20577"/>
          <ac:spMkLst>
            <pc:docMk/>
            <pc:sldMk cId="3507072018" sldId="279"/>
            <ac:spMk id="2" creationId="{17C17C09-B4A1-4B55-8C13-EA82A201209B}"/>
          </ac:spMkLst>
        </pc:spChg>
      </pc:sldChg>
      <pc:sldChg chg="modSp">
        <pc:chgData name="四宮悠" userId="S::u40373@obayashi.co.jp::ce4a4824-3ac2-4300-a458-8a8ea2ded8dc" providerId="AD" clId="Web-{DF2EED4F-5629-4561-AD55-9F9F2B713A58}" dt="2021-08-23T00:35:09.468" v="15" actId="1076"/>
        <pc:sldMkLst>
          <pc:docMk/>
          <pc:sldMk cId="3915863306" sldId="282"/>
        </pc:sldMkLst>
        <pc:picChg chg="mod">
          <ac:chgData name="四宮悠" userId="S::u40373@obayashi.co.jp::ce4a4824-3ac2-4300-a458-8a8ea2ded8dc" providerId="AD" clId="Web-{DF2EED4F-5629-4561-AD55-9F9F2B713A58}" dt="2021-08-23T00:35:09.468" v="15" actId="1076"/>
          <ac:picMkLst>
            <pc:docMk/>
            <pc:sldMk cId="3915863306" sldId="282"/>
            <ac:picMk id="7" creationId="{2E26DCDC-6814-4B68-AD76-7192BDE6B6B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7213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pPr/>
              <a:t>8/22/2021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59234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pPr/>
              <a:t>8/22/2021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98207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pPr/>
              <a:t>8/22/2021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53539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pPr/>
              <a:t>8/22/2021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94469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pPr/>
              <a:t>8/22/2021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92743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285786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5534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44770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t>8/22/2021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9895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2222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39511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565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44492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8/22/2021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01152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8/22/2021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1038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8/22/2021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2812162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teams.microsoft.com/l/message/19:5251f49170d6492f81fb5f3e08edf11b@thread.tacv2/1605664914897?tenantId=89c5ff22-fdba-4401-9f8f-7af329bedd42&amp;groupId=7ccfdde0-6301-4a2f-9cec-a154412512a8&amp;parentMessageId=1605664914897&amp;teamName=%E3%80%90External%E3%80%91%E4%BA%AC%E9%83%BD%E9%A7%85%E8%80%90%E9%9C%87%E6%94%B9%E4%BF%AE%E5%B7%A5%E4%BA%8B&amp;channelName=05_%E5%A4%A9%E4%BA%95%E6%94%B9%E4%BF%AE%EF%BC%88%E6%84%8F%E5%8C%A0%E3%83%BB%E6%A7%8B%E9%80%A0%EF%BC%89&amp;createdTime=1605664914897"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16" name="Straight Connector 15">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字幕 2">
            <a:extLst>
              <a:ext uri="{FF2B5EF4-FFF2-40B4-BE49-F238E27FC236}">
                <a16:creationId xmlns:a16="http://schemas.microsoft.com/office/drawing/2014/main" id="{F621CD8E-C115-4847-B4A2-BC7B63B75F5B}"/>
              </a:ext>
            </a:extLst>
          </p:cNvPr>
          <p:cNvSpPr>
            <a:spLocks noGrp="1"/>
          </p:cNvSpPr>
          <p:nvPr>
            <p:ph type="subTitle" idx="1"/>
          </p:nvPr>
        </p:nvSpPr>
        <p:spPr>
          <a:xfrm>
            <a:off x="2211031" y="4506086"/>
            <a:ext cx="7766936" cy="422036"/>
          </a:xfrm>
        </p:spPr>
        <p:txBody>
          <a:bodyPr>
            <a:normAutofit/>
          </a:bodyPr>
          <a:lstStyle/>
          <a:p>
            <a:pPr algn="ctr"/>
            <a:r>
              <a:rPr kumimoji="1" lang="ja-JP" altLang="en-US" dirty="0"/>
              <a:t>点群からのモデル化、実施設計への活用</a:t>
            </a:r>
          </a:p>
        </p:txBody>
      </p:sp>
      <p:sp>
        <p:nvSpPr>
          <p:cNvPr id="2" name="タイトル 1">
            <a:extLst>
              <a:ext uri="{FF2B5EF4-FFF2-40B4-BE49-F238E27FC236}">
                <a16:creationId xmlns:a16="http://schemas.microsoft.com/office/drawing/2014/main" id="{7BA87FA4-37F8-4EE8-945D-98DAAD51C0CE}"/>
              </a:ext>
            </a:extLst>
          </p:cNvPr>
          <p:cNvSpPr>
            <a:spLocks noGrp="1"/>
          </p:cNvSpPr>
          <p:nvPr>
            <p:ph type="ctrTitle"/>
          </p:nvPr>
        </p:nvSpPr>
        <p:spPr>
          <a:xfrm>
            <a:off x="2211031" y="2402210"/>
            <a:ext cx="7766936" cy="1717791"/>
          </a:xfrm>
        </p:spPr>
        <p:txBody>
          <a:bodyPr>
            <a:normAutofit/>
          </a:bodyPr>
          <a:lstStyle/>
          <a:p>
            <a:pPr algn="ctr"/>
            <a:r>
              <a:rPr kumimoji="1" lang="ja-JP" altLang="en-US" dirty="0"/>
              <a:t>京都駅耐震改修工事</a:t>
            </a:r>
            <a:br>
              <a:rPr kumimoji="1" lang="en-US" altLang="ja-JP" dirty="0"/>
            </a:br>
            <a:br>
              <a:rPr kumimoji="1" lang="en-US" altLang="ja-JP" sz="1600" dirty="0"/>
            </a:br>
            <a:r>
              <a:rPr kumimoji="1" lang="en-US" altLang="ja-JP" sz="3600" dirty="0"/>
              <a:t>BIM</a:t>
            </a:r>
            <a:r>
              <a:rPr lang="ja-JP" altLang="en-US" sz="3600" dirty="0"/>
              <a:t>活用報告</a:t>
            </a:r>
            <a:endParaRPr kumimoji="1" lang="ja-JP" altLang="en-US" dirty="0"/>
          </a:p>
        </p:txBody>
      </p:sp>
      <p:sp>
        <p:nvSpPr>
          <p:cNvPr id="11" name="字幕 2">
            <a:extLst>
              <a:ext uri="{FF2B5EF4-FFF2-40B4-BE49-F238E27FC236}">
                <a16:creationId xmlns:a16="http://schemas.microsoft.com/office/drawing/2014/main" id="{0517930F-DBF3-4E8B-A872-84D9961DCF33}"/>
              </a:ext>
            </a:extLst>
          </p:cNvPr>
          <p:cNvSpPr txBox="1">
            <a:spLocks/>
          </p:cNvSpPr>
          <p:nvPr/>
        </p:nvSpPr>
        <p:spPr>
          <a:xfrm>
            <a:off x="7422092" y="5065176"/>
            <a:ext cx="2541588" cy="422036"/>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kumimoji="1"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kumimoji="1"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kumimoji="1"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kumimoji="1"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kumimoji="1"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kumimoji="1"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kumimoji="1"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kumimoji="1"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kumimoji="1" sz="1200" kern="1200">
                <a:solidFill>
                  <a:schemeClr val="tx1">
                    <a:tint val="75000"/>
                  </a:schemeClr>
                </a:solidFill>
                <a:latin typeface="+mn-lt"/>
                <a:ea typeface="+mn-ea"/>
                <a:cs typeface="+mn-cs"/>
              </a:defRPr>
            </a:lvl9pPr>
          </a:lstStyle>
          <a:p>
            <a:r>
              <a:rPr lang="en-US" altLang="ja-JP" dirty="0"/>
              <a:t>2021.8</a:t>
            </a:r>
            <a:r>
              <a:rPr lang="ja-JP" altLang="en-US" dirty="0"/>
              <a:t>　</a:t>
            </a:r>
            <a:r>
              <a:rPr lang="en-US" altLang="ja-JP" dirty="0" err="1"/>
              <a:t>iPD</a:t>
            </a:r>
            <a:r>
              <a:rPr lang="ja-JP" altLang="en-US" dirty="0"/>
              <a:t>センター</a:t>
            </a:r>
          </a:p>
        </p:txBody>
      </p:sp>
    </p:spTree>
    <p:extLst>
      <p:ext uri="{BB962C8B-B14F-4D97-AF65-F5344CB8AC3E}">
        <p14:creationId xmlns:p14="http://schemas.microsoft.com/office/powerpoint/2010/main" val="2303219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3">
            <a:extLst>
              <a:ext uri="{FF2B5EF4-FFF2-40B4-BE49-F238E27FC236}">
                <a16:creationId xmlns:a16="http://schemas.microsoft.com/office/drawing/2014/main" id="{DAB94DB2-869C-403B-A5A4-5FC63DD21657}"/>
              </a:ext>
            </a:extLst>
          </p:cNvPr>
          <p:cNvPicPr>
            <a:picLocks noChangeAspect="1"/>
          </p:cNvPicPr>
          <p:nvPr/>
        </p:nvPicPr>
        <p:blipFill>
          <a:blip r:embed="rId2"/>
          <a:stretch>
            <a:fillRect/>
          </a:stretch>
        </p:blipFill>
        <p:spPr>
          <a:xfrm>
            <a:off x="1438572" y="2147530"/>
            <a:ext cx="9314856" cy="6349627"/>
          </a:xfrm>
          <a:prstGeom prst="rect">
            <a:avLst/>
          </a:prstGeom>
        </p:spPr>
      </p:pic>
      <p:sp>
        <p:nvSpPr>
          <p:cNvPr id="2" name="タイトル 1">
            <a:extLst>
              <a:ext uri="{FF2B5EF4-FFF2-40B4-BE49-F238E27FC236}">
                <a16:creationId xmlns:a16="http://schemas.microsoft.com/office/drawing/2014/main" id="{17C17C09-B4A1-4B55-8C13-EA82A201209B}"/>
              </a:ext>
            </a:extLst>
          </p:cNvPr>
          <p:cNvSpPr>
            <a:spLocks noGrp="1"/>
          </p:cNvSpPr>
          <p:nvPr>
            <p:ph type="title"/>
          </p:nvPr>
        </p:nvSpPr>
        <p:spPr/>
        <p:txBody>
          <a:bodyPr/>
          <a:lstStyle/>
          <a:p>
            <a:r>
              <a:rPr lang="ja-JP" altLang="en-US" u="sng">
                <a:ea typeface="メイリオ"/>
              </a:rPr>
              <a:t>仮設足場計画（リニューアル部）</a:t>
            </a:r>
            <a:endParaRPr kumimoji="1" lang="ja-JP" altLang="en-US">
              <a:ea typeface="メイリオ"/>
            </a:endParaRPr>
          </a:p>
        </p:txBody>
      </p:sp>
      <p:sp>
        <p:nvSpPr>
          <p:cNvPr id="3" name="コンテンツ プレースホルダー 2">
            <a:extLst>
              <a:ext uri="{FF2B5EF4-FFF2-40B4-BE49-F238E27FC236}">
                <a16:creationId xmlns:a16="http://schemas.microsoft.com/office/drawing/2014/main" id="{217CA7EC-EBE1-4BA9-8701-7D5777167842}"/>
              </a:ext>
            </a:extLst>
          </p:cNvPr>
          <p:cNvSpPr>
            <a:spLocks noGrp="1"/>
          </p:cNvSpPr>
          <p:nvPr>
            <p:ph idx="1"/>
          </p:nvPr>
        </p:nvSpPr>
        <p:spPr>
          <a:xfrm>
            <a:off x="768774" y="1442720"/>
            <a:ext cx="8596668" cy="1574800"/>
          </a:xfrm>
        </p:spPr>
        <p:txBody>
          <a:bodyPr/>
          <a:lstStyle/>
          <a:p>
            <a:r>
              <a:rPr lang="ja-JP" altLang="en-US" dirty="0"/>
              <a:t>サテライトモデルで仮設足場をモデリング</a:t>
            </a:r>
            <a:endParaRPr lang="en-US" altLang="ja-JP" dirty="0"/>
          </a:p>
          <a:p>
            <a:r>
              <a:rPr lang="ja-JP" altLang="en-US" dirty="0"/>
              <a:t>仮設足場で隠れる看板を客先へ提示し打合せ</a:t>
            </a:r>
            <a:endParaRPr kumimoji="1" lang="ja-JP" altLang="en-US" dirty="0"/>
          </a:p>
        </p:txBody>
      </p:sp>
    </p:spTree>
    <p:extLst>
      <p:ext uri="{BB962C8B-B14F-4D97-AF65-F5344CB8AC3E}">
        <p14:creationId xmlns:p14="http://schemas.microsoft.com/office/powerpoint/2010/main" val="3507072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C17C09-B4A1-4B55-8C13-EA82A201209B}"/>
              </a:ext>
            </a:extLst>
          </p:cNvPr>
          <p:cNvSpPr>
            <a:spLocks noGrp="1"/>
          </p:cNvSpPr>
          <p:nvPr>
            <p:ph type="title"/>
          </p:nvPr>
        </p:nvSpPr>
        <p:spPr/>
        <p:txBody>
          <a:bodyPr/>
          <a:lstStyle/>
          <a:p>
            <a:r>
              <a:rPr lang="ja-JP" altLang="en-US" u="sng" dirty="0"/>
              <a:t>仮囲い計画（工事事務所）</a:t>
            </a:r>
            <a:endParaRPr kumimoji="1" lang="ja-JP" altLang="en-US" u="sng" dirty="0"/>
          </a:p>
        </p:txBody>
      </p:sp>
      <p:sp>
        <p:nvSpPr>
          <p:cNvPr id="3" name="コンテンツ プレースホルダー 2">
            <a:extLst>
              <a:ext uri="{FF2B5EF4-FFF2-40B4-BE49-F238E27FC236}">
                <a16:creationId xmlns:a16="http://schemas.microsoft.com/office/drawing/2014/main" id="{217CA7EC-EBE1-4BA9-8701-7D5777167842}"/>
              </a:ext>
            </a:extLst>
          </p:cNvPr>
          <p:cNvSpPr>
            <a:spLocks noGrp="1"/>
          </p:cNvSpPr>
          <p:nvPr>
            <p:ph idx="1"/>
          </p:nvPr>
        </p:nvSpPr>
        <p:spPr>
          <a:xfrm>
            <a:off x="768774" y="1442720"/>
            <a:ext cx="9319123" cy="1574800"/>
          </a:xfrm>
        </p:spPr>
        <p:txBody>
          <a:bodyPr>
            <a:normAutofit/>
          </a:bodyPr>
          <a:lstStyle/>
          <a:p>
            <a:r>
              <a:rPr lang="ja-JP" altLang="en-US" dirty="0"/>
              <a:t>工事事務所にて工事用の仮設仮囲いのモデリングを行った</a:t>
            </a:r>
            <a:endParaRPr lang="en-US" altLang="ja-JP" dirty="0"/>
          </a:p>
          <a:p>
            <a:r>
              <a:rPr lang="ja-JP" altLang="en-US" dirty="0"/>
              <a:t>工事事務所のモデリング勉強を兼ねたので、セントラルモデル・</a:t>
            </a:r>
            <a:r>
              <a:rPr lang="en-US" altLang="ja-JP" dirty="0"/>
              <a:t>RN</a:t>
            </a:r>
            <a:r>
              <a:rPr lang="ja-JP" altLang="en-US" dirty="0"/>
              <a:t>作成の仮設モデルをリンクさせた別の仮設用ファイルで作業を行った</a:t>
            </a:r>
          </a:p>
        </p:txBody>
      </p:sp>
      <p:pic>
        <p:nvPicPr>
          <p:cNvPr id="12" name="コンテンツ プレースホルダー 3">
            <a:extLst>
              <a:ext uri="{FF2B5EF4-FFF2-40B4-BE49-F238E27FC236}">
                <a16:creationId xmlns:a16="http://schemas.microsoft.com/office/drawing/2014/main" id="{604BC846-3B96-48C5-A8CD-83F86B36B700}"/>
              </a:ext>
            </a:extLst>
          </p:cNvPr>
          <p:cNvPicPr>
            <a:picLocks noChangeAspect="1"/>
          </p:cNvPicPr>
          <p:nvPr/>
        </p:nvPicPr>
        <p:blipFill>
          <a:blip r:embed="rId2"/>
          <a:stretch>
            <a:fillRect/>
          </a:stretch>
        </p:blipFill>
        <p:spPr>
          <a:xfrm>
            <a:off x="1188474" y="3017520"/>
            <a:ext cx="10234752" cy="3245838"/>
          </a:xfrm>
          <a:prstGeom prst="rect">
            <a:avLst/>
          </a:prstGeom>
        </p:spPr>
      </p:pic>
    </p:spTree>
    <p:extLst>
      <p:ext uri="{BB962C8B-B14F-4D97-AF65-F5344CB8AC3E}">
        <p14:creationId xmlns:p14="http://schemas.microsoft.com/office/powerpoint/2010/main" val="1673199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ダイアグラム&#10;&#10;自動的に生成された説明">
            <a:extLst>
              <a:ext uri="{FF2B5EF4-FFF2-40B4-BE49-F238E27FC236}">
                <a16:creationId xmlns:a16="http://schemas.microsoft.com/office/drawing/2014/main" id="{2E26DCDC-6814-4B68-AD76-7192BDE6B6B6}"/>
              </a:ext>
            </a:extLst>
          </p:cNvPr>
          <p:cNvPicPr>
            <a:picLocks noChangeAspect="1"/>
          </p:cNvPicPr>
          <p:nvPr/>
        </p:nvPicPr>
        <p:blipFill>
          <a:blip r:embed="rId2"/>
          <a:stretch>
            <a:fillRect/>
          </a:stretch>
        </p:blipFill>
        <p:spPr>
          <a:xfrm>
            <a:off x="6939280" y="4346589"/>
            <a:ext cx="5066662" cy="2387586"/>
          </a:xfrm>
          <a:prstGeom prst="rect">
            <a:avLst/>
          </a:prstGeom>
        </p:spPr>
      </p:pic>
      <p:sp>
        <p:nvSpPr>
          <p:cNvPr id="2" name="タイトル 1">
            <a:extLst>
              <a:ext uri="{FF2B5EF4-FFF2-40B4-BE49-F238E27FC236}">
                <a16:creationId xmlns:a16="http://schemas.microsoft.com/office/drawing/2014/main" id="{17C17C09-B4A1-4B55-8C13-EA82A201209B}"/>
              </a:ext>
            </a:extLst>
          </p:cNvPr>
          <p:cNvSpPr>
            <a:spLocks noGrp="1"/>
          </p:cNvSpPr>
          <p:nvPr>
            <p:ph type="title"/>
          </p:nvPr>
        </p:nvSpPr>
        <p:spPr>
          <a:xfrm>
            <a:off x="677333" y="609600"/>
            <a:ext cx="9241107" cy="1320800"/>
          </a:xfrm>
        </p:spPr>
        <p:txBody>
          <a:bodyPr>
            <a:normAutofit/>
          </a:bodyPr>
          <a:lstStyle/>
          <a:p>
            <a:r>
              <a:rPr lang="ja-JP" altLang="en-US" u="sng" dirty="0"/>
              <a:t>客先へのモデル提示　①</a:t>
            </a:r>
            <a:r>
              <a:rPr lang="en-US" altLang="ja-JP" u="sng" dirty="0"/>
              <a:t>Autodesk</a:t>
            </a:r>
            <a:r>
              <a:rPr lang="ja-JP" altLang="en-US" u="sng" dirty="0"/>
              <a:t> </a:t>
            </a:r>
            <a:r>
              <a:rPr lang="en-US" altLang="ja-JP" u="sng" dirty="0"/>
              <a:t>Viewer</a:t>
            </a:r>
            <a:br>
              <a:rPr lang="en-US" altLang="ja-JP" u="sng" dirty="0"/>
            </a:br>
            <a:endParaRPr kumimoji="1" lang="ja-JP" altLang="en-US" dirty="0"/>
          </a:p>
        </p:txBody>
      </p:sp>
      <p:sp>
        <p:nvSpPr>
          <p:cNvPr id="8" name="テキスト ボックス 7">
            <a:extLst>
              <a:ext uri="{FF2B5EF4-FFF2-40B4-BE49-F238E27FC236}">
                <a16:creationId xmlns:a16="http://schemas.microsoft.com/office/drawing/2014/main" id="{1EDA3EE5-870E-4504-9059-9CE5F391FFA1}"/>
              </a:ext>
            </a:extLst>
          </p:cNvPr>
          <p:cNvSpPr txBox="1"/>
          <p:nvPr/>
        </p:nvSpPr>
        <p:spPr>
          <a:xfrm>
            <a:off x="6939280" y="4439920"/>
            <a:ext cx="1899920" cy="369332"/>
          </a:xfrm>
          <a:prstGeom prst="rect">
            <a:avLst/>
          </a:prstGeom>
          <a:solidFill>
            <a:schemeClr val="bg1"/>
          </a:solidFill>
        </p:spPr>
        <p:txBody>
          <a:bodyPr wrap="square" rtlCol="0">
            <a:spAutoFit/>
          </a:bodyPr>
          <a:lstStyle/>
          <a:p>
            <a:endParaRPr kumimoji="1" lang="ja-JP" altLang="en-US" dirty="0"/>
          </a:p>
        </p:txBody>
      </p:sp>
      <p:sp>
        <p:nvSpPr>
          <p:cNvPr id="3" name="コンテンツ プレースホルダー 2">
            <a:extLst>
              <a:ext uri="{FF2B5EF4-FFF2-40B4-BE49-F238E27FC236}">
                <a16:creationId xmlns:a16="http://schemas.microsoft.com/office/drawing/2014/main" id="{217CA7EC-EBE1-4BA9-8701-7D5777167842}"/>
              </a:ext>
            </a:extLst>
          </p:cNvPr>
          <p:cNvSpPr>
            <a:spLocks noGrp="1"/>
          </p:cNvSpPr>
          <p:nvPr>
            <p:ph idx="1"/>
          </p:nvPr>
        </p:nvSpPr>
        <p:spPr>
          <a:xfrm>
            <a:off x="768774" y="1442719"/>
            <a:ext cx="10915226" cy="5161281"/>
          </a:xfrm>
        </p:spPr>
        <p:txBody>
          <a:bodyPr>
            <a:normAutofit/>
          </a:bodyPr>
          <a:lstStyle/>
          <a:p>
            <a:r>
              <a:rPr kumimoji="1" lang="ja-JP" altLang="en-US" dirty="0"/>
              <a:t>第一クールの既存モデル作成完了後、客先へモデルを提示する際に</a:t>
            </a:r>
            <a:r>
              <a:rPr lang="en-US" altLang="ja-JP" dirty="0"/>
              <a:t>Autodesk Viewer</a:t>
            </a:r>
            <a:r>
              <a:rPr lang="ja-JP" altLang="en-US" dirty="0"/>
              <a:t>を用いた</a:t>
            </a:r>
            <a:endParaRPr lang="en-US" altLang="ja-JP" dirty="0"/>
          </a:p>
          <a:p>
            <a:r>
              <a:rPr lang="ja-JP" altLang="en-US" dirty="0"/>
              <a:t>実際に</a:t>
            </a:r>
            <a:r>
              <a:rPr kumimoji="1" lang="en-US" altLang="ja-JP" dirty="0"/>
              <a:t>3D</a:t>
            </a:r>
            <a:r>
              <a:rPr kumimoji="1" lang="ja-JP" altLang="en-US" dirty="0"/>
              <a:t>モデルを見ながら打合せをすることにより施工困難箇所が明確になり、</a:t>
            </a:r>
            <a:br>
              <a:rPr kumimoji="1" lang="en-US" altLang="ja-JP" dirty="0"/>
            </a:br>
            <a:r>
              <a:rPr kumimoji="1" lang="ja-JP" altLang="en-US" dirty="0"/>
              <a:t>一部工法変更に至った</a:t>
            </a:r>
            <a:endParaRPr kumimoji="1" lang="en-US" altLang="ja-JP" dirty="0"/>
          </a:p>
          <a:p>
            <a:r>
              <a:rPr kumimoji="1" lang="en-US" altLang="ja-JP" dirty="0"/>
              <a:t>Autodesk Viewer</a:t>
            </a:r>
            <a:r>
              <a:rPr kumimoji="1" lang="ja-JP" altLang="en-US" dirty="0"/>
              <a:t>の概要</a:t>
            </a:r>
            <a:br>
              <a:rPr kumimoji="1" lang="en-US" altLang="ja-JP" dirty="0"/>
            </a:br>
            <a:r>
              <a:rPr kumimoji="1" lang="ja-JP" altLang="en-US" dirty="0"/>
              <a:t>①</a:t>
            </a:r>
            <a:r>
              <a:rPr kumimoji="1" lang="en-US" altLang="ja-JP" dirty="0"/>
              <a:t>Revit</a:t>
            </a:r>
            <a:r>
              <a:rPr kumimoji="1" lang="ja-JP" altLang="en-US" dirty="0"/>
              <a:t>で</a:t>
            </a:r>
            <a:r>
              <a:rPr lang="ja-JP" altLang="en-US" dirty="0"/>
              <a:t>ビューをパブリッシュし、そのデータを</a:t>
            </a:r>
            <a:r>
              <a:rPr lang="en-US" altLang="ja-JP" dirty="0"/>
              <a:t>URL</a:t>
            </a:r>
            <a:r>
              <a:rPr lang="ja-JP" altLang="en-US" dirty="0"/>
              <a:t>化する</a:t>
            </a:r>
            <a:br>
              <a:rPr lang="en-US" altLang="ja-JP" dirty="0"/>
            </a:br>
            <a:r>
              <a:rPr lang="ja-JP" altLang="en-US" dirty="0"/>
              <a:t>　</a:t>
            </a:r>
            <a:r>
              <a:rPr lang="en-US" altLang="ja-JP" dirty="0"/>
              <a:t>※</a:t>
            </a:r>
            <a:r>
              <a:rPr lang="ja-JP" altLang="en-US" dirty="0"/>
              <a:t>パブリッシュ、</a:t>
            </a:r>
            <a:r>
              <a:rPr lang="en-US" altLang="ja-JP" dirty="0"/>
              <a:t>URL</a:t>
            </a:r>
            <a:r>
              <a:rPr lang="ja-JP" altLang="en-US" dirty="0"/>
              <a:t>化共に時間がかかる</a:t>
            </a:r>
            <a:br>
              <a:rPr lang="en-US" altLang="ja-JP" dirty="0"/>
            </a:br>
            <a:br>
              <a:rPr lang="en-US" altLang="ja-JP" dirty="0"/>
            </a:br>
            <a:r>
              <a:rPr lang="ja-JP" altLang="en-US" dirty="0"/>
              <a:t>②</a:t>
            </a:r>
            <a:r>
              <a:rPr lang="en-US" altLang="ja-JP" dirty="0"/>
              <a:t>URL</a:t>
            </a:r>
            <a:r>
              <a:rPr lang="ja-JP" altLang="en-US" dirty="0"/>
              <a:t>をクリックするだけでパブリッシュしたデータが見られる</a:t>
            </a:r>
            <a:br>
              <a:rPr lang="en-US" altLang="ja-JP" dirty="0"/>
            </a:br>
            <a:r>
              <a:rPr lang="ja-JP" altLang="en-US" dirty="0"/>
              <a:t>　見る側はライセンスやソフトがなくてもモデルを見ることができる（くるくるしたり切断したり）</a:t>
            </a:r>
            <a:br>
              <a:rPr lang="en-US" altLang="ja-JP" dirty="0"/>
            </a:br>
            <a:br>
              <a:rPr lang="en-US" altLang="ja-JP" dirty="0"/>
            </a:br>
            <a:r>
              <a:rPr lang="ja-JP" altLang="en-US" dirty="0"/>
              <a:t>③</a:t>
            </a:r>
            <a:r>
              <a:rPr lang="en-US" altLang="ja-JP" dirty="0"/>
              <a:t>Autodesk</a:t>
            </a:r>
            <a:r>
              <a:rPr lang="ja-JP" altLang="en-US" dirty="0"/>
              <a:t>アカウントでサインインしていないとできる機能は制限される</a:t>
            </a:r>
            <a:br>
              <a:rPr lang="en-US" altLang="ja-JP" dirty="0"/>
            </a:br>
            <a:r>
              <a:rPr lang="ja-JP" altLang="en-US" dirty="0"/>
              <a:t>　</a:t>
            </a:r>
            <a:r>
              <a:rPr lang="en-US" altLang="ja-JP" dirty="0"/>
              <a:t>※</a:t>
            </a:r>
            <a:r>
              <a:rPr lang="ja-JP" altLang="en-US" dirty="0"/>
              <a:t>文字の書き込みとかはできない</a:t>
            </a:r>
            <a:br>
              <a:rPr lang="en-US" altLang="ja-JP" dirty="0"/>
            </a:br>
            <a:br>
              <a:rPr lang="en-US" altLang="ja-JP" dirty="0"/>
            </a:br>
            <a:r>
              <a:rPr lang="ja-JP" altLang="en-US" dirty="0"/>
              <a:t>④</a:t>
            </a:r>
            <a:r>
              <a:rPr lang="en-US" altLang="ja-JP" dirty="0"/>
              <a:t>URL</a:t>
            </a:r>
            <a:r>
              <a:rPr lang="ja-JP" altLang="en-US" dirty="0"/>
              <a:t>には期限がある（</a:t>
            </a:r>
            <a:r>
              <a:rPr lang="en-US" altLang="ja-JP" dirty="0"/>
              <a:t>30</a:t>
            </a:r>
            <a:r>
              <a:rPr lang="ja-JP" altLang="en-US" dirty="0"/>
              <a:t>日間）</a:t>
            </a:r>
            <a:br>
              <a:rPr lang="en-US" altLang="ja-JP" dirty="0"/>
            </a:br>
            <a:br>
              <a:rPr lang="en-US" altLang="ja-JP" dirty="0"/>
            </a:br>
            <a:r>
              <a:rPr lang="ja-JP" altLang="en-US" dirty="0"/>
              <a:t>⑤</a:t>
            </a:r>
            <a:r>
              <a:rPr lang="en-US" altLang="ja-JP" dirty="0"/>
              <a:t>URL</a:t>
            </a:r>
            <a:r>
              <a:rPr lang="ja-JP" altLang="en-US" dirty="0"/>
              <a:t>さえ分かると誰でも見れてしまうので</a:t>
            </a:r>
            <a:br>
              <a:rPr lang="en-US" altLang="ja-JP" dirty="0"/>
            </a:br>
            <a:r>
              <a:rPr lang="ja-JP" altLang="en-US" dirty="0"/>
              <a:t>　セキュリティは高くないと言える</a:t>
            </a:r>
            <a:endParaRPr lang="en-US" altLang="ja-JP" dirty="0"/>
          </a:p>
        </p:txBody>
      </p:sp>
    </p:spTree>
    <p:extLst>
      <p:ext uri="{BB962C8B-B14F-4D97-AF65-F5344CB8AC3E}">
        <p14:creationId xmlns:p14="http://schemas.microsoft.com/office/powerpoint/2010/main" val="3915863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7E8CEB2-267E-41B6-BD99-B2CD2329A9FE}"/>
              </a:ext>
            </a:extLst>
          </p:cNvPr>
          <p:cNvPicPr>
            <a:picLocks noChangeAspect="1"/>
          </p:cNvPicPr>
          <p:nvPr/>
        </p:nvPicPr>
        <p:blipFill>
          <a:blip r:embed="rId2"/>
          <a:stretch>
            <a:fillRect/>
          </a:stretch>
        </p:blipFill>
        <p:spPr>
          <a:xfrm>
            <a:off x="536787" y="4093198"/>
            <a:ext cx="5364480" cy="2878228"/>
          </a:xfrm>
          <a:prstGeom prst="rect">
            <a:avLst/>
          </a:prstGeom>
        </p:spPr>
      </p:pic>
      <p:sp>
        <p:nvSpPr>
          <p:cNvPr id="2" name="タイトル 1">
            <a:extLst>
              <a:ext uri="{FF2B5EF4-FFF2-40B4-BE49-F238E27FC236}">
                <a16:creationId xmlns:a16="http://schemas.microsoft.com/office/drawing/2014/main" id="{17C17C09-B4A1-4B55-8C13-EA82A201209B}"/>
              </a:ext>
            </a:extLst>
          </p:cNvPr>
          <p:cNvSpPr>
            <a:spLocks noGrp="1"/>
          </p:cNvSpPr>
          <p:nvPr>
            <p:ph type="title"/>
          </p:nvPr>
        </p:nvSpPr>
        <p:spPr>
          <a:xfrm>
            <a:off x="677333" y="609600"/>
            <a:ext cx="9241107" cy="1320800"/>
          </a:xfrm>
        </p:spPr>
        <p:txBody>
          <a:bodyPr>
            <a:normAutofit/>
          </a:bodyPr>
          <a:lstStyle/>
          <a:p>
            <a:r>
              <a:rPr lang="ja-JP" altLang="en-US" u="sng" dirty="0"/>
              <a:t>客先へのモデル提示　②</a:t>
            </a:r>
            <a:r>
              <a:rPr lang="en-US" altLang="ja-JP" u="sng" dirty="0"/>
              <a:t>BIM360</a:t>
            </a:r>
            <a:br>
              <a:rPr lang="en-US" altLang="ja-JP" u="sng" dirty="0"/>
            </a:br>
            <a:endParaRPr kumimoji="1" lang="ja-JP" altLang="en-US" dirty="0"/>
          </a:p>
        </p:txBody>
      </p:sp>
      <p:pic>
        <p:nvPicPr>
          <p:cNvPr id="5" name="図 4">
            <a:extLst>
              <a:ext uri="{FF2B5EF4-FFF2-40B4-BE49-F238E27FC236}">
                <a16:creationId xmlns:a16="http://schemas.microsoft.com/office/drawing/2014/main" id="{434150A6-92FB-4323-8D46-BC72F6DA7254}"/>
              </a:ext>
            </a:extLst>
          </p:cNvPr>
          <p:cNvPicPr>
            <a:picLocks noChangeAspect="1"/>
          </p:cNvPicPr>
          <p:nvPr/>
        </p:nvPicPr>
        <p:blipFill>
          <a:blip r:embed="rId3"/>
          <a:stretch>
            <a:fillRect/>
          </a:stretch>
        </p:blipFill>
        <p:spPr>
          <a:xfrm>
            <a:off x="6209454" y="4093198"/>
            <a:ext cx="5723068" cy="2840462"/>
          </a:xfrm>
          <a:prstGeom prst="rect">
            <a:avLst/>
          </a:prstGeom>
        </p:spPr>
      </p:pic>
      <p:sp>
        <p:nvSpPr>
          <p:cNvPr id="6" name="正方形/長方形 5">
            <a:extLst>
              <a:ext uri="{FF2B5EF4-FFF2-40B4-BE49-F238E27FC236}">
                <a16:creationId xmlns:a16="http://schemas.microsoft.com/office/drawing/2014/main" id="{84AA938A-B9CE-491D-94F4-824550EC9AB3}"/>
              </a:ext>
            </a:extLst>
          </p:cNvPr>
          <p:cNvSpPr/>
          <p:nvPr/>
        </p:nvSpPr>
        <p:spPr>
          <a:xfrm>
            <a:off x="9242323" y="5073445"/>
            <a:ext cx="747251" cy="2458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217CA7EC-EBE1-4BA9-8701-7D5777167842}"/>
              </a:ext>
            </a:extLst>
          </p:cNvPr>
          <p:cNvSpPr>
            <a:spLocks noGrp="1"/>
          </p:cNvSpPr>
          <p:nvPr>
            <p:ph idx="1"/>
          </p:nvPr>
        </p:nvSpPr>
        <p:spPr>
          <a:xfrm>
            <a:off x="768774" y="1442720"/>
            <a:ext cx="10264986" cy="4805680"/>
          </a:xfrm>
        </p:spPr>
        <p:txBody>
          <a:bodyPr>
            <a:normAutofit/>
          </a:bodyPr>
          <a:lstStyle/>
          <a:p>
            <a:r>
              <a:rPr lang="ja-JP" altLang="en-US" dirty="0"/>
              <a:t>最終的な</a:t>
            </a:r>
            <a:r>
              <a:rPr lang="en-US" altLang="ja-JP" dirty="0"/>
              <a:t>3D</a:t>
            </a:r>
            <a:r>
              <a:rPr lang="ja-JP" altLang="en-US" dirty="0"/>
              <a:t>モデル（セントラル、仮設）の納品を</a:t>
            </a:r>
            <a:r>
              <a:rPr lang="en-US" altLang="ja-JP" dirty="0"/>
              <a:t>BIM360</a:t>
            </a:r>
            <a:r>
              <a:rPr lang="ja-JP" altLang="en-US" dirty="0"/>
              <a:t>の</a:t>
            </a:r>
            <a:r>
              <a:rPr lang="en-US" altLang="ja-JP" dirty="0"/>
              <a:t>Shared</a:t>
            </a:r>
            <a:r>
              <a:rPr lang="ja-JP" altLang="en-US" dirty="0"/>
              <a:t>機能を用いて行った</a:t>
            </a:r>
            <a:endParaRPr lang="en-US" altLang="ja-JP" dirty="0"/>
          </a:p>
          <a:p>
            <a:r>
              <a:rPr lang="ja-JP" altLang="en-US" dirty="0"/>
              <a:t>モデルの一部分のみを客先公開する方法</a:t>
            </a:r>
            <a:endParaRPr lang="en-US" altLang="ja-JP" dirty="0"/>
          </a:p>
          <a:p>
            <a:r>
              <a:rPr lang="ja-JP" altLang="en-US" dirty="0"/>
              <a:t>公開モデル「説明」欄に納品日を記載</a:t>
            </a:r>
            <a:endParaRPr lang="en-US" altLang="ja-JP" dirty="0"/>
          </a:p>
          <a:p>
            <a:r>
              <a:rPr lang="en-US" altLang="ja-JP" dirty="0"/>
              <a:t>BIM360</a:t>
            </a:r>
            <a:r>
              <a:rPr lang="ja-JP" altLang="en-US" dirty="0"/>
              <a:t>での公開手順の概要</a:t>
            </a:r>
            <a:br>
              <a:rPr lang="en-US" altLang="ja-JP" dirty="0"/>
            </a:br>
            <a:r>
              <a:rPr lang="ja-JP" altLang="en-US" dirty="0"/>
              <a:t>①客先にて</a:t>
            </a:r>
            <a:r>
              <a:rPr lang="en-US" altLang="ja-JP" dirty="0"/>
              <a:t>Autodesk</a:t>
            </a:r>
            <a:r>
              <a:rPr lang="ja-JP" altLang="en-US" dirty="0"/>
              <a:t>アカウント登録</a:t>
            </a:r>
            <a:br>
              <a:rPr lang="en-US" altLang="ja-JP" dirty="0"/>
            </a:br>
            <a:r>
              <a:rPr lang="ja-JP" altLang="en-US" dirty="0"/>
              <a:t>②プロジェクトメンバーへ招待（権限レベル：</a:t>
            </a:r>
            <a:r>
              <a:rPr lang="en-US" altLang="ja-JP" dirty="0" err="1"/>
              <a:t>DocumentManagement</a:t>
            </a:r>
            <a:r>
              <a:rPr lang="ja-JP" altLang="en-US" dirty="0"/>
              <a:t>のみ）</a:t>
            </a:r>
            <a:br>
              <a:rPr lang="en-US" altLang="ja-JP" dirty="0"/>
            </a:br>
            <a:r>
              <a:rPr lang="ja-JP" altLang="en-US" dirty="0"/>
              <a:t>③</a:t>
            </a:r>
            <a:r>
              <a:rPr lang="en-US" altLang="ja-JP" dirty="0"/>
              <a:t>Shared</a:t>
            </a:r>
            <a:r>
              <a:rPr lang="ja-JP" altLang="en-US" dirty="0"/>
              <a:t>フォルダ権限設定（権限レベル：表示のみ）</a:t>
            </a:r>
            <a:br>
              <a:rPr lang="en-US" altLang="ja-JP" dirty="0"/>
            </a:br>
            <a:r>
              <a:rPr lang="ja-JP" altLang="en-US" dirty="0"/>
              <a:t>④パブリッシュモデルをアップ（パッケージ作成→共有）</a:t>
            </a:r>
          </a:p>
        </p:txBody>
      </p:sp>
      <p:sp>
        <p:nvSpPr>
          <p:cNvPr id="11" name="吹き出し: 角を丸めた四角形 10">
            <a:extLst>
              <a:ext uri="{FF2B5EF4-FFF2-40B4-BE49-F238E27FC236}">
                <a16:creationId xmlns:a16="http://schemas.microsoft.com/office/drawing/2014/main" id="{EDC461A6-09BE-450F-8391-588B656F6DA9}"/>
              </a:ext>
            </a:extLst>
          </p:cNvPr>
          <p:cNvSpPr/>
          <p:nvPr/>
        </p:nvSpPr>
        <p:spPr>
          <a:xfrm>
            <a:off x="8654895" y="5945155"/>
            <a:ext cx="1922106" cy="606490"/>
          </a:xfrm>
          <a:prstGeom prst="wedgeRoundRectCallout">
            <a:avLst>
              <a:gd name="adj1" fmla="val 2954"/>
              <a:gd name="adj2" fmla="val -135962"/>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納品日を記載</a:t>
            </a:r>
          </a:p>
        </p:txBody>
      </p:sp>
    </p:spTree>
    <p:extLst>
      <p:ext uri="{BB962C8B-B14F-4D97-AF65-F5344CB8AC3E}">
        <p14:creationId xmlns:p14="http://schemas.microsoft.com/office/powerpoint/2010/main" val="2842837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コンテンツ プレースホルダー 6">
            <a:extLst>
              <a:ext uri="{FF2B5EF4-FFF2-40B4-BE49-F238E27FC236}">
                <a16:creationId xmlns:a16="http://schemas.microsoft.com/office/drawing/2014/main" id="{A72431A8-2A43-496C-A7D0-411E4DDB861B}"/>
              </a:ext>
            </a:extLst>
          </p:cNvPr>
          <p:cNvPicPr>
            <a:picLocks noChangeAspect="1"/>
          </p:cNvPicPr>
          <p:nvPr/>
        </p:nvPicPr>
        <p:blipFill>
          <a:blip r:embed="rId2"/>
          <a:stretch>
            <a:fillRect/>
          </a:stretch>
        </p:blipFill>
        <p:spPr>
          <a:xfrm>
            <a:off x="893263" y="1415413"/>
            <a:ext cx="3597875" cy="5312414"/>
          </a:xfrm>
          <a:prstGeom prst="rect">
            <a:avLst/>
          </a:prstGeom>
          <a:ln>
            <a:solidFill>
              <a:schemeClr val="bg1">
                <a:lumMod val="85000"/>
              </a:schemeClr>
            </a:solidFill>
          </a:ln>
        </p:spPr>
      </p:pic>
      <p:sp>
        <p:nvSpPr>
          <p:cNvPr id="2" name="タイトル 1">
            <a:extLst>
              <a:ext uri="{FF2B5EF4-FFF2-40B4-BE49-F238E27FC236}">
                <a16:creationId xmlns:a16="http://schemas.microsoft.com/office/drawing/2014/main" id="{17C17C09-B4A1-4B55-8C13-EA82A201209B}"/>
              </a:ext>
            </a:extLst>
          </p:cNvPr>
          <p:cNvSpPr>
            <a:spLocks noGrp="1"/>
          </p:cNvSpPr>
          <p:nvPr>
            <p:ph type="title"/>
          </p:nvPr>
        </p:nvSpPr>
        <p:spPr/>
        <p:txBody>
          <a:bodyPr/>
          <a:lstStyle/>
          <a:p>
            <a:r>
              <a:rPr kumimoji="1" lang="ja-JP" altLang="en-US" u="sng" dirty="0"/>
              <a:t>作業人工（セブン設計）</a:t>
            </a:r>
          </a:p>
        </p:txBody>
      </p:sp>
      <p:pic>
        <p:nvPicPr>
          <p:cNvPr id="13" name="図 12">
            <a:extLst>
              <a:ext uri="{FF2B5EF4-FFF2-40B4-BE49-F238E27FC236}">
                <a16:creationId xmlns:a16="http://schemas.microsoft.com/office/drawing/2014/main" id="{09C77E65-5A66-41A3-9582-BA10BC64573F}"/>
              </a:ext>
            </a:extLst>
          </p:cNvPr>
          <p:cNvPicPr>
            <a:picLocks noChangeAspect="1"/>
          </p:cNvPicPr>
          <p:nvPr/>
        </p:nvPicPr>
        <p:blipFill>
          <a:blip r:embed="rId3"/>
          <a:stretch>
            <a:fillRect/>
          </a:stretch>
        </p:blipFill>
        <p:spPr>
          <a:xfrm>
            <a:off x="5278789" y="3458212"/>
            <a:ext cx="5255548" cy="3269615"/>
          </a:xfrm>
          <a:prstGeom prst="rect">
            <a:avLst/>
          </a:prstGeom>
          <a:ln>
            <a:solidFill>
              <a:schemeClr val="bg1">
                <a:lumMod val="85000"/>
              </a:schemeClr>
            </a:solidFill>
          </a:ln>
        </p:spPr>
      </p:pic>
      <p:sp>
        <p:nvSpPr>
          <p:cNvPr id="5" name="コンテンツ プレースホルダー 4">
            <a:extLst>
              <a:ext uri="{FF2B5EF4-FFF2-40B4-BE49-F238E27FC236}">
                <a16:creationId xmlns:a16="http://schemas.microsoft.com/office/drawing/2014/main" id="{40F0327B-EFEC-4D6E-9B6A-39DCA97C7A44}"/>
              </a:ext>
            </a:extLst>
          </p:cNvPr>
          <p:cNvSpPr>
            <a:spLocks noGrp="1"/>
          </p:cNvSpPr>
          <p:nvPr>
            <p:ph idx="1"/>
          </p:nvPr>
        </p:nvSpPr>
        <p:spPr>
          <a:xfrm>
            <a:off x="3204734" y="1415413"/>
            <a:ext cx="1286404" cy="397191"/>
          </a:xfrm>
          <a:ln w="19050">
            <a:solidFill>
              <a:srgbClr val="FF0000"/>
            </a:solidFill>
          </a:ln>
        </p:spPr>
        <p:txBody>
          <a:bodyPr/>
          <a:lstStyle/>
          <a:p>
            <a:pPr marL="0" indent="0" algn="ctr">
              <a:buNone/>
            </a:pPr>
            <a:r>
              <a:rPr lang="ja-JP" altLang="en-US" b="1" dirty="0"/>
              <a:t>第</a:t>
            </a:r>
            <a:r>
              <a:rPr lang="en-US" altLang="ja-JP" b="1" dirty="0"/>
              <a:t>1</a:t>
            </a:r>
            <a:r>
              <a:rPr lang="ja-JP" altLang="en-US" b="1" dirty="0"/>
              <a:t>クール</a:t>
            </a:r>
          </a:p>
        </p:txBody>
      </p:sp>
      <p:sp>
        <p:nvSpPr>
          <p:cNvPr id="8" name="コンテンツ プレースホルダー 4">
            <a:extLst>
              <a:ext uri="{FF2B5EF4-FFF2-40B4-BE49-F238E27FC236}">
                <a16:creationId xmlns:a16="http://schemas.microsoft.com/office/drawing/2014/main" id="{C594546B-5BCE-4A9E-9FB2-9DB8F4E7DB3B}"/>
              </a:ext>
            </a:extLst>
          </p:cNvPr>
          <p:cNvSpPr txBox="1">
            <a:spLocks/>
          </p:cNvSpPr>
          <p:nvPr/>
        </p:nvSpPr>
        <p:spPr>
          <a:xfrm>
            <a:off x="9247933" y="3458212"/>
            <a:ext cx="1286404" cy="397191"/>
          </a:xfrm>
          <a:prstGeom prst="rect">
            <a:avLst/>
          </a:prstGeom>
          <a:ln w="19050">
            <a:solidFill>
              <a:srgbClr val="FF0000"/>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lgn="ctr">
              <a:buFont typeface="Wingdings 3" charset="2"/>
              <a:buNone/>
            </a:pPr>
            <a:r>
              <a:rPr lang="ja-JP" altLang="en-US" b="1" dirty="0"/>
              <a:t>第</a:t>
            </a:r>
            <a:r>
              <a:rPr lang="en-US" altLang="ja-JP" b="1" dirty="0"/>
              <a:t>2</a:t>
            </a:r>
            <a:r>
              <a:rPr lang="ja-JP" altLang="en-US" b="1" dirty="0"/>
              <a:t>クール</a:t>
            </a:r>
          </a:p>
        </p:txBody>
      </p:sp>
      <p:sp>
        <p:nvSpPr>
          <p:cNvPr id="9" name="コンテンツ プレースホルダー 2">
            <a:extLst>
              <a:ext uri="{FF2B5EF4-FFF2-40B4-BE49-F238E27FC236}">
                <a16:creationId xmlns:a16="http://schemas.microsoft.com/office/drawing/2014/main" id="{752CBCC6-B929-4D1E-8A82-A28E08E0858A}"/>
              </a:ext>
            </a:extLst>
          </p:cNvPr>
          <p:cNvSpPr txBox="1">
            <a:spLocks/>
          </p:cNvSpPr>
          <p:nvPr/>
        </p:nvSpPr>
        <p:spPr>
          <a:xfrm>
            <a:off x="5582069" y="1461126"/>
            <a:ext cx="4425049" cy="1645968"/>
          </a:xfrm>
          <a:prstGeom prst="rect">
            <a:avLst/>
          </a:prstGeom>
          <a:solidFill>
            <a:schemeClr val="bg1"/>
          </a:solidFill>
          <a:ln w="19050">
            <a:solidFill>
              <a:schemeClr val="bg1">
                <a:lumMod val="65000"/>
              </a:schemeClr>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a:t>第</a:t>
            </a:r>
            <a:r>
              <a:rPr lang="en-US" altLang="ja-JP" dirty="0"/>
              <a:t>1</a:t>
            </a:r>
            <a:r>
              <a:rPr lang="ja-JP" altLang="en-US" dirty="0"/>
              <a:t>クール　構造モデル入力：６人工</a:t>
            </a:r>
            <a:endParaRPr lang="en-US" altLang="ja-JP" dirty="0"/>
          </a:p>
          <a:p>
            <a:pPr marL="0" indent="0">
              <a:buNone/>
            </a:pPr>
            <a:r>
              <a:rPr lang="ja-JP" altLang="en-US" dirty="0"/>
              <a:t>　　　　　　　点群合わせ：</a:t>
            </a:r>
            <a:r>
              <a:rPr lang="ja-JP" altLang="en-US" dirty="0">
                <a:solidFill>
                  <a:srgbClr val="FF0000"/>
                </a:solidFill>
              </a:rPr>
              <a:t>４</a:t>
            </a:r>
            <a:r>
              <a:rPr lang="ja-JP" altLang="en-US" dirty="0"/>
              <a:t>人工</a:t>
            </a:r>
            <a:endParaRPr lang="en-US" altLang="ja-JP" dirty="0"/>
          </a:p>
          <a:p>
            <a:r>
              <a:rPr lang="ja-JP" altLang="en-US" dirty="0"/>
              <a:t>第</a:t>
            </a:r>
            <a:r>
              <a:rPr lang="en-US" altLang="ja-JP" dirty="0"/>
              <a:t>2</a:t>
            </a:r>
            <a:r>
              <a:rPr lang="ja-JP" altLang="en-US" dirty="0"/>
              <a:t>クール　構造モデル入力：８人工</a:t>
            </a:r>
            <a:endParaRPr lang="en-US" altLang="ja-JP" dirty="0"/>
          </a:p>
          <a:p>
            <a:pPr marL="0" indent="0">
              <a:buNone/>
            </a:pPr>
            <a:r>
              <a:rPr lang="ja-JP" altLang="en-US" dirty="0"/>
              <a:t>　　　　　　　点群合わせ：２人工</a:t>
            </a:r>
            <a:endParaRPr lang="en-US" altLang="ja-JP" dirty="0"/>
          </a:p>
          <a:p>
            <a:pPr marL="0" indent="0">
              <a:buNone/>
            </a:pPr>
            <a:endParaRPr lang="en-US" altLang="ja-JP" dirty="0"/>
          </a:p>
        </p:txBody>
      </p:sp>
      <p:sp>
        <p:nvSpPr>
          <p:cNvPr id="6" name="吹き出し: 角を丸めた四角形 5">
            <a:extLst>
              <a:ext uri="{FF2B5EF4-FFF2-40B4-BE49-F238E27FC236}">
                <a16:creationId xmlns:a16="http://schemas.microsoft.com/office/drawing/2014/main" id="{8EE43112-1577-45C1-B67B-AAEC6E18B4AB}"/>
              </a:ext>
            </a:extLst>
          </p:cNvPr>
          <p:cNvSpPr/>
          <p:nvPr/>
        </p:nvSpPr>
        <p:spPr>
          <a:xfrm>
            <a:off x="7822586" y="206492"/>
            <a:ext cx="3779520" cy="981456"/>
          </a:xfrm>
          <a:prstGeom prst="wedgeRoundRectCallout">
            <a:avLst>
              <a:gd name="adj1" fmla="val -25256"/>
              <a:gd name="adj2" fmla="val 123109"/>
              <a:gd name="adj3" fmla="val 16667"/>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最終報告受けていません。</a:t>
            </a:r>
            <a:endParaRPr kumimoji="1" lang="en-US" altLang="ja-JP" dirty="0">
              <a:solidFill>
                <a:srgbClr val="FF0000"/>
              </a:solidFill>
            </a:endParaRPr>
          </a:p>
          <a:p>
            <a:pPr algn="ctr"/>
            <a:r>
              <a:rPr kumimoji="1" lang="ja-JP" altLang="en-US" dirty="0">
                <a:solidFill>
                  <a:srgbClr val="FF0000"/>
                </a:solidFill>
              </a:rPr>
              <a:t>加藤さん請求書等で</a:t>
            </a:r>
            <a:endParaRPr kumimoji="1" lang="en-US" altLang="ja-JP" dirty="0">
              <a:solidFill>
                <a:srgbClr val="FF0000"/>
              </a:solidFill>
            </a:endParaRPr>
          </a:p>
          <a:p>
            <a:pPr algn="ctr"/>
            <a:r>
              <a:rPr kumimoji="1" lang="ja-JP" altLang="en-US" dirty="0">
                <a:solidFill>
                  <a:srgbClr val="FF0000"/>
                </a:solidFill>
              </a:rPr>
              <a:t>分かれば記載願います</a:t>
            </a:r>
          </a:p>
        </p:txBody>
      </p:sp>
    </p:spTree>
    <p:extLst>
      <p:ext uri="{BB962C8B-B14F-4D97-AF65-F5344CB8AC3E}">
        <p14:creationId xmlns:p14="http://schemas.microsoft.com/office/powerpoint/2010/main" val="1297350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コンテンツ プレースホルダー 5">
            <a:extLst>
              <a:ext uri="{FF2B5EF4-FFF2-40B4-BE49-F238E27FC236}">
                <a16:creationId xmlns:a16="http://schemas.microsoft.com/office/drawing/2014/main" id="{CDF502E9-5095-4925-BBA7-BA9ACF14F8CA}"/>
              </a:ext>
            </a:extLst>
          </p:cNvPr>
          <p:cNvPicPr>
            <a:picLocks noChangeAspect="1"/>
          </p:cNvPicPr>
          <p:nvPr/>
        </p:nvPicPr>
        <p:blipFill>
          <a:blip r:embed="rId2"/>
          <a:stretch>
            <a:fillRect/>
          </a:stretch>
        </p:blipFill>
        <p:spPr>
          <a:xfrm>
            <a:off x="1040416" y="1372699"/>
            <a:ext cx="3935252" cy="5434732"/>
          </a:xfrm>
          <a:prstGeom prst="rect">
            <a:avLst/>
          </a:prstGeom>
          <a:ln>
            <a:solidFill>
              <a:schemeClr val="bg1">
                <a:lumMod val="85000"/>
              </a:schemeClr>
            </a:solidFill>
          </a:ln>
        </p:spPr>
      </p:pic>
      <p:sp>
        <p:nvSpPr>
          <p:cNvPr id="2" name="タイトル 1">
            <a:extLst>
              <a:ext uri="{FF2B5EF4-FFF2-40B4-BE49-F238E27FC236}">
                <a16:creationId xmlns:a16="http://schemas.microsoft.com/office/drawing/2014/main" id="{17C17C09-B4A1-4B55-8C13-EA82A201209B}"/>
              </a:ext>
            </a:extLst>
          </p:cNvPr>
          <p:cNvSpPr>
            <a:spLocks noGrp="1"/>
          </p:cNvSpPr>
          <p:nvPr>
            <p:ph type="title"/>
          </p:nvPr>
        </p:nvSpPr>
        <p:spPr/>
        <p:txBody>
          <a:bodyPr/>
          <a:lstStyle/>
          <a:p>
            <a:r>
              <a:rPr kumimoji="1" lang="ja-JP" altLang="en-US" u="sng" dirty="0"/>
              <a:t>作業人工（クモノス）</a:t>
            </a:r>
          </a:p>
        </p:txBody>
      </p:sp>
      <p:sp>
        <p:nvSpPr>
          <p:cNvPr id="5" name="コンテンツ プレースホルダー 4">
            <a:extLst>
              <a:ext uri="{FF2B5EF4-FFF2-40B4-BE49-F238E27FC236}">
                <a16:creationId xmlns:a16="http://schemas.microsoft.com/office/drawing/2014/main" id="{40F0327B-EFEC-4D6E-9B6A-39DCA97C7A44}"/>
              </a:ext>
            </a:extLst>
          </p:cNvPr>
          <p:cNvSpPr>
            <a:spLocks noGrp="1"/>
          </p:cNvSpPr>
          <p:nvPr>
            <p:ph idx="1"/>
          </p:nvPr>
        </p:nvSpPr>
        <p:spPr>
          <a:xfrm>
            <a:off x="3577293" y="3335653"/>
            <a:ext cx="1286404" cy="397191"/>
          </a:xfrm>
          <a:ln w="19050">
            <a:solidFill>
              <a:srgbClr val="FF0000"/>
            </a:solidFill>
          </a:ln>
        </p:spPr>
        <p:txBody>
          <a:bodyPr/>
          <a:lstStyle/>
          <a:p>
            <a:pPr marL="0" indent="0" algn="ctr">
              <a:buNone/>
            </a:pPr>
            <a:r>
              <a:rPr lang="ja-JP" altLang="en-US" b="1" dirty="0"/>
              <a:t>第</a:t>
            </a:r>
            <a:r>
              <a:rPr lang="en-US" altLang="ja-JP" b="1" dirty="0"/>
              <a:t>1</a:t>
            </a:r>
            <a:r>
              <a:rPr lang="ja-JP" altLang="en-US" b="1" dirty="0"/>
              <a:t>クール</a:t>
            </a:r>
          </a:p>
        </p:txBody>
      </p:sp>
      <p:pic>
        <p:nvPicPr>
          <p:cNvPr id="12" name="図 11">
            <a:extLst>
              <a:ext uri="{FF2B5EF4-FFF2-40B4-BE49-F238E27FC236}">
                <a16:creationId xmlns:a16="http://schemas.microsoft.com/office/drawing/2014/main" id="{CD36D46A-68AD-4277-9FAE-F0096EBC1353}"/>
              </a:ext>
            </a:extLst>
          </p:cNvPr>
          <p:cNvPicPr>
            <a:picLocks noChangeAspect="1"/>
          </p:cNvPicPr>
          <p:nvPr/>
        </p:nvPicPr>
        <p:blipFill>
          <a:blip r:embed="rId3"/>
          <a:stretch>
            <a:fillRect/>
          </a:stretch>
        </p:blipFill>
        <p:spPr>
          <a:xfrm>
            <a:off x="5924944" y="3003760"/>
            <a:ext cx="3680972" cy="3803671"/>
          </a:xfrm>
          <a:prstGeom prst="rect">
            <a:avLst/>
          </a:prstGeom>
          <a:ln>
            <a:solidFill>
              <a:schemeClr val="bg1">
                <a:lumMod val="85000"/>
              </a:schemeClr>
            </a:solidFill>
          </a:ln>
        </p:spPr>
      </p:pic>
      <p:sp>
        <p:nvSpPr>
          <p:cNvPr id="8" name="コンテンツ プレースホルダー 4">
            <a:extLst>
              <a:ext uri="{FF2B5EF4-FFF2-40B4-BE49-F238E27FC236}">
                <a16:creationId xmlns:a16="http://schemas.microsoft.com/office/drawing/2014/main" id="{C594546B-5BCE-4A9E-9FB2-9DB8F4E7DB3B}"/>
              </a:ext>
            </a:extLst>
          </p:cNvPr>
          <p:cNvSpPr txBox="1">
            <a:spLocks/>
          </p:cNvSpPr>
          <p:nvPr/>
        </p:nvSpPr>
        <p:spPr>
          <a:xfrm>
            <a:off x="8310728" y="4639987"/>
            <a:ext cx="1286404" cy="397191"/>
          </a:xfrm>
          <a:prstGeom prst="rect">
            <a:avLst/>
          </a:prstGeom>
          <a:solidFill>
            <a:schemeClr val="bg1"/>
          </a:solidFill>
          <a:ln w="19050">
            <a:solidFill>
              <a:srgbClr val="FF0000"/>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lgn="ctr">
              <a:buFont typeface="Wingdings 3" charset="2"/>
              <a:buNone/>
            </a:pPr>
            <a:r>
              <a:rPr lang="ja-JP" altLang="en-US" b="1" dirty="0"/>
              <a:t>第</a:t>
            </a:r>
            <a:r>
              <a:rPr lang="en-US" altLang="ja-JP" b="1" dirty="0"/>
              <a:t>2</a:t>
            </a:r>
            <a:r>
              <a:rPr lang="ja-JP" altLang="en-US" b="1" dirty="0"/>
              <a:t>クール</a:t>
            </a:r>
          </a:p>
        </p:txBody>
      </p:sp>
      <p:sp>
        <p:nvSpPr>
          <p:cNvPr id="9" name="コンテンツ プレースホルダー 2">
            <a:extLst>
              <a:ext uri="{FF2B5EF4-FFF2-40B4-BE49-F238E27FC236}">
                <a16:creationId xmlns:a16="http://schemas.microsoft.com/office/drawing/2014/main" id="{752CBCC6-B929-4D1E-8A82-A28E08E0858A}"/>
              </a:ext>
            </a:extLst>
          </p:cNvPr>
          <p:cNvSpPr txBox="1">
            <a:spLocks/>
          </p:cNvSpPr>
          <p:nvPr/>
        </p:nvSpPr>
        <p:spPr>
          <a:xfrm>
            <a:off x="5613656" y="365760"/>
            <a:ext cx="5394144" cy="2433424"/>
          </a:xfrm>
          <a:prstGeom prst="rect">
            <a:avLst/>
          </a:prstGeom>
          <a:solidFill>
            <a:schemeClr val="bg1"/>
          </a:solidFill>
          <a:ln w="19050">
            <a:solidFill>
              <a:schemeClr val="bg1">
                <a:lumMod val="65000"/>
              </a:schemeClr>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a:t>第</a:t>
            </a:r>
            <a:r>
              <a:rPr lang="en-US" altLang="ja-JP" dirty="0"/>
              <a:t>1</a:t>
            </a:r>
            <a:r>
              <a:rPr lang="ja-JP" altLang="en-US" dirty="0"/>
              <a:t>クール　点群調整：１８人工</a:t>
            </a:r>
            <a:endParaRPr lang="en-US" altLang="ja-JP" dirty="0"/>
          </a:p>
          <a:p>
            <a:pPr marL="0" indent="0">
              <a:buNone/>
            </a:pPr>
            <a:r>
              <a:rPr lang="ja-JP" altLang="en-US" dirty="0"/>
              <a:t>　　　　　　　モデリング・図面化：１４０人工</a:t>
            </a:r>
            <a:endParaRPr lang="en-US" altLang="ja-JP" dirty="0"/>
          </a:p>
          <a:p>
            <a:pPr marL="0" indent="0">
              <a:buNone/>
            </a:pPr>
            <a:r>
              <a:rPr lang="ja-JP" altLang="en-US" dirty="0"/>
              <a:t>　　　　　　　その他（レベル調整）：１１人工</a:t>
            </a:r>
            <a:endParaRPr lang="en-US" altLang="ja-JP" dirty="0"/>
          </a:p>
          <a:p>
            <a:r>
              <a:rPr lang="ja-JP" altLang="en-US" dirty="0"/>
              <a:t>第</a:t>
            </a:r>
            <a:r>
              <a:rPr lang="en-US" altLang="ja-JP" dirty="0"/>
              <a:t>2</a:t>
            </a:r>
            <a:r>
              <a:rPr lang="ja-JP" altLang="en-US" dirty="0"/>
              <a:t>クール　点群調整：１０人工</a:t>
            </a:r>
            <a:endParaRPr lang="en-US" altLang="ja-JP" dirty="0"/>
          </a:p>
          <a:p>
            <a:pPr marL="0" indent="0">
              <a:buNone/>
            </a:pPr>
            <a:r>
              <a:rPr lang="ja-JP" altLang="en-US" dirty="0"/>
              <a:t>　　　　　　　モデリング・図面化：１１２人工</a:t>
            </a:r>
            <a:endParaRPr lang="en-US" altLang="ja-JP" dirty="0"/>
          </a:p>
          <a:p>
            <a:pPr marL="0" indent="0">
              <a:buNone/>
            </a:pPr>
            <a:r>
              <a:rPr lang="ja-JP" altLang="en-US" dirty="0"/>
              <a:t>　　　　　　　その他：１５人工</a:t>
            </a:r>
            <a:endParaRPr lang="en-US" altLang="ja-JP" dirty="0"/>
          </a:p>
        </p:txBody>
      </p:sp>
    </p:spTree>
    <p:extLst>
      <p:ext uri="{BB962C8B-B14F-4D97-AF65-F5344CB8AC3E}">
        <p14:creationId xmlns:p14="http://schemas.microsoft.com/office/powerpoint/2010/main" val="510760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C17C09-B4A1-4B55-8C13-EA82A201209B}"/>
              </a:ext>
            </a:extLst>
          </p:cNvPr>
          <p:cNvSpPr>
            <a:spLocks noGrp="1"/>
          </p:cNvSpPr>
          <p:nvPr>
            <p:ph type="title"/>
          </p:nvPr>
        </p:nvSpPr>
        <p:spPr/>
        <p:txBody>
          <a:bodyPr/>
          <a:lstStyle/>
          <a:p>
            <a:r>
              <a:rPr kumimoji="1" lang="ja-JP" altLang="en-US" u="sng" dirty="0"/>
              <a:t>打合せ写真</a:t>
            </a:r>
          </a:p>
        </p:txBody>
      </p:sp>
      <p:sp>
        <p:nvSpPr>
          <p:cNvPr id="5" name="コンテンツ プレースホルダー 4">
            <a:extLst>
              <a:ext uri="{FF2B5EF4-FFF2-40B4-BE49-F238E27FC236}">
                <a16:creationId xmlns:a16="http://schemas.microsoft.com/office/drawing/2014/main" id="{EC6D3C6E-8FFC-4A20-8662-6DC4F0B1565F}"/>
              </a:ext>
            </a:extLst>
          </p:cNvPr>
          <p:cNvSpPr>
            <a:spLocks noGrp="1"/>
          </p:cNvSpPr>
          <p:nvPr>
            <p:ph idx="1"/>
          </p:nvPr>
        </p:nvSpPr>
        <p:spPr>
          <a:xfrm>
            <a:off x="2034998" y="5916958"/>
            <a:ext cx="2511126" cy="443202"/>
          </a:xfrm>
        </p:spPr>
        <p:txBody>
          <a:bodyPr/>
          <a:lstStyle/>
          <a:p>
            <a:pPr marL="0" indent="0">
              <a:buNone/>
            </a:pPr>
            <a:r>
              <a:rPr lang="ja-JP" altLang="en-US" dirty="0"/>
              <a:t>現場へのモデル説明会</a:t>
            </a:r>
          </a:p>
        </p:txBody>
      </p:sp>
      <p:pic>
        <p:nvPicPr>
          <p:cNvPr id="9" name="図 8">
            <a:extLst>
              <a:ext uri="{FF2B5EF4-FFF2-40B4-BE49-F238E27FC236}">
                <a16:creationId xmlns:a16="http://schemas.microsoft.com/office/drawing/2014/main" id="{F5A000B4-DAB3-4634-A900-3230AE7C7C75}"/>
              </a:ext>
            </a:extLst>
          </p:cNvPr>
          <p:cNvPicPr>
            <a:picLocks noChangeAspect="1"/>
          </p:cNvPicPr>
          <p:nvPr/>
        </p:nvPicPr>
        <p:blipFill>
          <a:blip r:embed="rId2"/>
          <a:stretch>
            <a:fillRect/>
          </a:stretch>
        </p:blipFill>
        <p:spPr>
          <a:xfrm>
            <a:off x="637522" y="1752600"/>
            <a:ext cx="5306079" cy="3979559"/>
          </a:xfrm>
          <a:prstGeom prst="rect">
            <a:avLst/>
          </a:prstGeom>
        </p:spPr>
      </p:pic>
      <p:pic>
        <p:nvPicPr>
          <p:cNvPr id="11" name="図 10" descr="会議室に集まる人々&#10;&#10;自動的に生成された説明">
            <a:extLst>
              <a:ext uri="{FF2B5EF4-FFF2-40B4-BE49-F238E27FC236}">
                <a16:creationId xmlns:a16="http://schemas.microsoft.com/office/drawing/2014/main" id="{F940983B-013A-49FC-9E5D-8D16B3E62C1B}"/>
              </a:ext>
            </a:extLst>
          </p:cNvPr>
          <p:cNvPicPr>
            <a:picLocks noChangeAspect="1"/>
          </p:cNvPicPr>
          <p:nvPr/>
        </p:nvPicPr>
        <p:blipFill>
          <a:blip r:embed="rId3"/>
          <a:stretch>
            <a:fillRect/>
          </a:stretch>
        </p:blipFill>
        <p:spPr>
          <a:xfrm>
            <a:off x="6248400" y="1752600"/>
            <a:ext cx="5364480" cy="4023360"/>
          </a:xfrm>
          <a:prstGeom prst="rect">
            <a:avLst/>
          </a:prstGeom>
        </p:spPr>
      </p:pic>
      <p:sp>
        <p:nvSpPr>
          <p:cNvPr id="12" name="コンテンツ プレースホルダー 4">
            <a:extLst>
              <a:ext uri="{FF2B5EF4-FFF2-40B4-BE49-F238E27FC236}">
                <a16:creationId xmlns:a16="http://schemas.microsoft.com/office/drawing/2014/main" id="{B3B2D076-DDA8-42E8-88BB-5C3F1DCC1637}"/>
              </a:ext>
            </a:extLst>
          </p:cNvPr>
          <p:cNvSpPr txBox="1">
            <a:spLocks/>
          </p:cNvSpPr>
          <p:nvPr/>
        </p:nvSpPr>
        <p:spPr>
          <a:xfrm>
            <a:off x="7675077" y="5916958"/>
            <a:ext cx="2511126" cy="4432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dirty="0"/>
              <a:t>客先への</a:t>
            </a:r>
            <a:r>
              <a:rPr lang="en-US" altLang="ja-JP" dirty="0"/>
              <a:t>Viewer</a:t>
            </a:r>
            <a:r>
              <a:rPr lang="ja-JP" altLang="en-US" dirty="0"/>
              <a:t>説明会</a:t>
            </a:r>
          </a:p>
        </p:txBody>
      </p:sp>
    </p:spTree>
    <p:extLst>
      <p:ext uri="{BB962C8B-B14F-4D97-AF65-F5344CB8AC3E}">
        <p14:creationId xmlns:p14="http://schemas.microsoft.com/office/powerpoint/2010/main" val="658376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C17C09-B4A1-4B55-8C13-EA82A201209B}"/>
              </a:ext>
            </a:extLst>
          </p:cNvPr>
          <p:cNvSpPr>
            <a:spLocks noGrp="1"/>
          </p:cNvSpPr>
          <p:nvPr>
            <p:ph type="title"/>
          </p:nvPr>
        </p:nvSpPr>
        <p:spPr/>
        <p:txBody>
          <a:bodyPr/>
          <a:lstStyle/>
          <a:p>
            <a:r>
              <a:rPr lang="ja-JP" altLang="en-US" u="sng" dirty="0"/>
              <a:t>既存構造設計図より構造モデルを作成</a:t>
            </a:r>
            <a:endParaRPr kumimoji="1" lang="ja-JP" altLang="en-US" dirty="0"/>
          </a:p>
        </p:txBody>
      </p:sp>
      <p:sp>
        <p:nvSpPr>
          <p:cNvPr id="3" name="コンテンツ プレースホルダー 2">
            <a:extLst>
              <a:ext uri="{FF2B5EF4-FFF2-40B4-BE49-F238E27FC236}">
                <a16:creationId xmlns:a16="http://schemas.microsoft.com/office/drawing/2014/main" id="{217CA7EC-EBE1-4BA9-8701-7D5777167842}"/>
              </a:ext>
            </a:extLst>
          </p:cNvPr>
          <p:cNvSpPr>
            <a:spLocks noGrp="1"/>
          </p:cNvSpPr>
          <p:nvPr>
            <p:ph idx="1"/>
          </p:nvPr>
        </p:nvSpPr>
        <p:spPr>
          <a:xfrm>
            <a:off x="768774" y="1442720"/>
            <a:ext cx="8596668" cy="1574800"/>
          </a:xfrm>
        </p:spPr>
        <p:txBody>
          <a:bodyPr/>
          <a:lstStyle/>
          <a:p>
            <a:r>
              <a:rPr kumimoji="1" lang="ja-JP" altLang="en-US" dirty="0"/>
              <a:t>既存の構造図（紙面）から京都駅全体の構造モデルをモデリング</a:t>
            </a:r>
            <a:endParaRPr kumimoji="1" lang="en-US" altLang="ja-JP" dirty="0"/>
          </a:p>
          <a:p>
            <a:r>
              <a:rPr kumimoji="1" lang="ja-JP" altLang="en-US" dirty="0"/>
              <a:t>入力会社は四国のセブン設計、</a:t>
            </a:r>
            <a:r>
              <a:rPr kumimoji="1" lang="en-US" altLang="ja-JP" dirty="0"/>
              <a:t>SBS</a:t>
            </a:r>
            <a:r>
              <a:rPr kumimoji="1" lang="ja-JP" altLang="en-US" dirty="0"/>
              <a:t>ルールを遠隔で教えながら入力</a:t>
            </a:r>
            <a:endParaRPr kumimoji="1" lang="en-US" altLang="ja-JP" dirty="0"/>
          </a:p>
          <a:p>
            <a:r>
              <a:rPr kumimoji="1" lang="ja-JP" altLang="en-US" dirty="0"/>
              <a:t>変更・修正指示もすべて遠隔で行った</a:t>
            </a:r>
          </a:p>
        </p:txBody>
      </p:sp>
      <p:pic>
        <p:nvPicPr>
          <p:cNvPr id="4" name="コンテンツ プレースホルダー 4">
            <a:extLst>
              <a:ext uri="{FF2B5EF4-FFF2-40B4-BE49-F238E27FC236}">
                <a16:creationId xmlns:a16="http://schemas.microsoft.com/office/drawing/2014/main" id="{CD3A21AD-3F19-4262-A675-FE039B042D42}"/>
              </a:ext>
            </a:extLst>
          </p:cNvPr>
          <p:cNvPicPr>
            <a:picLocks noChangeAspect="1"/>
          </p:cNvPicPr>
          <p:nvPr/>
        </p:nvPicPr>
        <p:blipFill rotWithShape="1">
          <a:blip r:embed="rId2"/>
          <a:srcRect t="15664" b="10597"/>
          <a:stretch/>
        </p:blipFill>
        <p:spPr>
          <a:xfrm>
            <a:off x="1526800" y="2905760"/>
            <a:ext cx="9815656" cy="3637280"/>
          </a:xfrm>
          <a:prstGeom prst="rect">
            <a:avLst/>
          </a:prstGeom>
        </p:spPr>
      </p:pic>
    </p:spTree>
    <p:extLst>
      <p:ext uri="{BB962C8B-B14F-4D97-AF65-F5344CB8AC3E}">
        <p14:creationId xmlns:p14="http://schemas.microsoft.com/office/powerpoint/2010/main" val="463643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C17C09-B4A1-4B55-8C13-EA82A201209B}"/>
              </a:ext>
            </a:extLst>
          </p:cNvPr>
          <p:cNvSpPr>
            <a:spLocks noGrp="1"/>
          </p:cNvSpPr>
          <p:nvPr>
            <p:ph type="title"/>
          </p:nvPr>
        </p:nvSpPr>
        <p:spPr/>
        <p:txBody>
          <a:bodyPr/>
          <a:lstStyle/>
          <a:p>
            <a:r>
              <a:rPr lang="ja-JP" altLang="en-US" u="sng" dirty="0"/>
              <a:t>点群からモデル化した天井伏図</a:t>
            </a:r>
            <a:endParaRPr kumimoji="1" lang="ja-JP" altLang="en-US" u="sng" dirty="0"/>
          </a:p>
        </p:txBody>
      </p:sp>
      <p:sp>
        <p:nvSpPr>
          <p:cNvPr id="3" name="コンテンツ プレースホルダー 2">
            <a:extLst>
              <a:ext uri="{FF2B5EF4-FFF2-40B4-BE49-F238E27FC236}">
                <a16:creationId xmlns:a16="http://schemas.microsoft.com/office/drawing/2014/main" id="{217CA7EC-EBE1-4BA9-8701-7D5777167842}"/>
              </a:ext>
            </a:extLst>
          </p:cNvPr>
          <p:cNvSpPr>
            <a:spLocks noGrp="1"/>
          </p:cNvSpPr>
          <p:nvPr>
            <p:ph idx="1"/>
          </p:nvPr>
        </p:nvSpPr>
        <p:spPr>
          <a:xfrm>
            <a:off x="768774" y="1442720"/>
            <a:ext cx="9802810" cy="1574800"/>
          </a:xfrm>
        </p:spPr>
        <p:txBody>
          <a:bodyPr/>
          <a:lstStyle/>
          <a:p>
            <a:r>
              <a:rPr kumimoji="1" lang="ja-JP" altLang="en-US" dirty="0"/>
              <a:t>既存の意匠図（紙面）は天井伏図がほとんどなく、工事計画が立てられなかった</a:t>
            </a:r>
            <a:endParaRPr kumimoji="1" lang="en-US" altLang="ja-JP" dirty="0"/>
          </a:p>
          <a:p>
            <a:r>
              <a:rPr kumimoji="1" lang="ja-JP" altLang="en-US" dirty="0"/>
              <a:t>工区ごとに天井下の点群を取りモデル化した</a:t>
            </a:r>
            <a:endParaRPr kumimoji="1" lang="en-US" altLang="ja-JP" dirty="0"/>
          </a:p>
          <a:p>
            <a:r>
              <a:rPr kumimoji="1" lang="ja-JP" altLang="en-US" dirty="0"/>
              <a:t>入力会社は測量会社のクモノス、</a:t>
            </a:r>
            <a:r>
              <a:rPr kumimoji="1" lang="en-US" altLang="ja-JP" dirty="0"/>
              <a:t>SBS</a:t>
            </a:r>
            <a:r>
              <a:rPr kumimoji="1" lang="ja-JP" altLang="en-US" dirty="0"/>
              <a:t>ルールを遠隔で教えながら入力</a:t>
            </a:r>
          </a:p>
        </p:txBody>
      </p:sp>
      <p:pic>
        <p:nvPicPr>
          <p:cNvPr id="4" name="図 3">
            <a:extLst>
              <a:ext uri="{FF2B5EF4-FFF2-40B4-BE49-F238E27FC236}">
                <a16:creationId xmlns:a16="http://schemas.microsoft.com/office/drawing/2014/main" id="{F0B762CD-5619-45AA-AA05-3650CA7FF08A}"/>
              </a:ext>
            </a:extLst>
          </p:cNvPr>
          <p:cNvPicPr>
            <a:picLocks noChangeAspect="1"/>
          </p:cNvPicPr>
          <p:nvPr/>
        </p:nvPicPr>
        <p:blipFill>
          <a:blip r:embed="rId2"/>
          <a:stretch>
            <a:fillRect/>
          </a:stretch>
        </p:blipFill>
        <p:spPr>
          <a:xfrm>
            <a:off x="768774" y="2678407"/>
            <a:ext cx="5319252" cy="3808585"/>
          </a:xfrm>
          <a:prstGeom prst="rect">
            <a:avLst/>
          </a:prstGeom>
        </p:spPr>
      </p:pic>
      <p:pic>
        <p:nvPicPr>
          <p:cNvPr id="6" name="図 5">
            <a:extLst>
              <a:ext uri="{FF2B5EF4-FFF2-40B4-BE49-F238E27FC236}">
                <a16:creationId xmlns:a16="http://schemas.microsoft.com/office/drawing/2014/main" id="{CF682C06-7E2F-4279-8E0A-AB026895DF13}"/>
              </a:ext>
            </a:extLst>
          </p:cNvPr>
          <p:cNvPicPr>
            <a:picLocks noChangeAspect="1"/>
          </p:cNvPicPr>
          <p:nvPr/>
        </p:nvPicPr>
        <p:blipFill>
          <a:blip r:embed="rId3"/>
          <a:stretch>
            <a:fillRect/>
          </a:stretch>
        </p:blipFill>
        <p:spPr>
          <a:xfrm>
            <a:off x="6416948" y="2678407"/>
            <a:ext cx="5323424" cy="3808585"/>
          </a:xfrm>
          <a:prstGeom prst="rect">
            <a:avLst/>
          </a:prstGeom>
        </p:spPr>
      </p:pic>
    </p:spTree>
    <p:extLst>
      <p:ext uri="{BB962C8B-B14F-4D97-AF65-F5344CB8AC3E}">
        <p14:creationId xmlns:p14="http://schemas.microsoft.com/office/powerpoint/2010/main" val="2864360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C17C09-B4A1-4B55-8C13-EA82A201209B}"/>
              </a:ext>
            </a:extLst>
          </p:cNvPr>
          <p:cNvSpPr>
            <a:spLocks noGrp="1"/>
          </p:cNvSpPr>
          <p:nvPr>
            <p:ph type="title"/>
          </p:nvPr>
        </p:nvSpPr>
        <p:spPr>
          <a:xfrm>
            <a:off x="677334" y="609600"/>
            <a:ext cx="9120543" cy="1320800"/>
          </a:xfrm>
        </p:spPr>
        <p:txBody>
          <a:bodyPr/>
          <a:lstStyle/>
          <a:p>
            <a:r>
              <a:rPr lang="ja-JP" altLang="en-US" u="sng">
                <a:ea typeface="メイリオ"/>
              </a:rPr>
              <a:t>点群からモデル化した既存天井内部（1）</a:t>
            </a:r>
            <a:endParaRPr kumimoji="1" lang="ja-JP" altLang="en-US" u="sng" dirty="0"/>
          </a:p>
        </p:txBody>
      </p:sp>
      <p:sp>
        <p:nvSpPr>
          <p:cNvPr id="3" name="コンテンツ プレースホルダー 2">
            <a:extLst>
              <a:ext uri="{FF2B5EF4-FFF2-40B4-BE49-F238E27FC236}">
                <a16:creationId xmlns:a16="http://schemas.microsoft.com/office/drawing/2014/main" id="{217CA7EC-EBE1-4BA9-8701-7D5777167842}"/>
              </a:ext>
            </a:extLst>
          </p:cNvPr>
          <p:cNvSpPr>
            <a:spLocks noGrp="1"/>
          </p:cNvSpPr>
          <p:nvPr>
            <p:ph idx="1"/>
          </p:nvPr>
        </p:nvSpPr>
        <p:spPr>
          <a:xfrm>
            <a:off x="768774" y="1442720"/>
            <a:ext cx="8596668" cy="1574800"/>
          </a:xfrm>
        </p:spPr>
        <p:txBody>
          <a:bodyPr/>
          <a:lstStyle/>
          <a:p>
            <a:r>
              <a:rPr kumimoji="1" lang="ja-JP" altLang="en-US" dirty="0"/>
              <a:t>天井内の情報がほとんどなく、改修計画・改修工事ができない状況であった</a:t>
            </a:r>
            <a:endParaRPr kumimoji="1" lang="en-US" altLang="ja-JP" dirty="0"/>
          </a:p>
          <a:p>
            <a:r>
              <a:rPr lang="ja-JP" altLang="en-US" dirty="0"/>
              <a:t>工区ごとに天井内の点群を取りモデル化した</a:t>
            </a:r>
            <a:endParaRPr lang="en-US" altLang="ja-JP" dirty="0"/>
          </a:p>
          <a:p>
            <a:r>
              <a:rPr lang="ja-JP" altLang="en-US" dirty="0"/>
              <a:t>入力会社は測量会社のクモノス、</a:t>
            </a:r>
            <a:r>
              <a:rPr lang="en-US" altLang="ja-JP" dirty="0"/>
              <a:t>SBS</a:t>
            </a:r>
            <a:r>
              <a:rPr lang="ja-JP" altLang="en-US" dirty="0"/>
              <a:t>ルールを遠隔で教えながら入力</a:t>
            </a:r>
          </a:p>
        </p:txBody>
      </p:sp>
      <p:pic>
        <p:nvPicPr>
          <p:cNvPr id="5" name="コンテンツ プレースホルダー 4">
            <a:extLst>
              <a:ext uri="{FF2B5EF4-FFF2-40B4-BE49-F238E27FC236}">
                <a16:creationId xmlns:a16="http://schemas.microsoft.com/office/drawing/2014/main" id="{7B776E88-B063-4593-B966-2DEE856D8001}"/>
              </a:ext>
            </a:extLst>
          </p:cNvPr>
          <p:cNvPicPr>
            <a:picLocks noChangeAspect="1"/>
          </p:cNvPicPr>
          <p:nvPr/>
        </p:nvPicPr>
        <p:blipFill rotWithShape="1">
          <a:blip r:embed="rId2"/>
          <a:srcRect r="1695"/>
          <a:stretch/>
        </p:blipFill>
        <p:spPr>
          <a:xfrm>
            <a:off x="12523894" y="2755713"/>
            <a:ext cx="7965295" cy="3881437"/>
          </a:xfrm>
          <a:prstGeom prst="rect">
            <a:avLst/>
          </a:prstGeom>
        </p:spPr>
      </p:pic>
      <p:pic>
        <p:nvPicPr>
          <p:cNvPr id="7" name="図 6">
            <a:extLst>
              <a:ext uri="{FF2B5EF4-FFF2-40B4-BE49-F238E27FC236}">
                <a16:creationId xmlns:a16="http://schemas.microsoft.com/office/drawing/2014/main" id="{1B1B4DF3-FB2B-47EB-8A49-D17062CEC982}"/>
              </a:ext>
            </a:extLst>
          </p:cNvPr>
          <p:cNvPicPr>
            <a:picLocks noChangeAspect="1"/>
          </p:cNvPicPr>
          <p:nvPr/>
        </p:nvPicPr>
        <p:blipFill>
          <a:blip r:embed="rId3"/>
          <a:stretch>
            <a:fillRect/>
          </a:stretch>
        </p:blipFill>
        <p:spPr>
          <a:xfrm>
            <a:off x="866668" y="3017520"/>
            <a:ext cx="4955884" cy="3357825"/>
          </a:xfrm>
          <a:prstGeom prst="rect">
            <a:avLst/>
          </a:prstGeom>
        </p:spPr>
      </p:pic>
      <p:pic>
        <p:nvPicPr>
          <p:cNvPr id="8" name="図 7">
            <a:extLst>
              <a:ext uri="{FF2B5EF4-FFF2-40B4-BE49-F238E27FC236}">
                <a16:creationId xmlns:a16="http://schemas.microsoft.com/office/drawing/2014/main" id="{B8993F84-6E49-4FD3-8166-26A4D19B70E2}"/>
              </a:ext>
            </a:extLst>
          </p:cNvPr>
          <p:cNvPicPr>
            <a:picLocks noChangeAspect="1"/>
          </p:cNvPicPr>
          <p:nvPr/>
        </p:nvPicPr>
        <p:blipFill>
          <a:blip r:embed="rId4"/>
          <a:stretch>
            <a:fillRect/>
          </a:stretch>
        </p:blipFill>
        <p:spPr>
          <a:xfrm>
            <a:off x="6328809" y="2897233"/>
            <a:ext cx="5053777" cy="3517773"/>
          </a:xfrm>
          <a:prstGeom prst="rect">
            <a:avLst/>
          </a:prstGeom>
        </p:spPr>
      </p:pic>
      <p:sp>
        <p:nvSpPr>
          <p:cNvPr id="9" name="コンテンツ プレースホルダー 2">
            <a:extLst>
              <a:ext uri="{FF2B5EF4-FFF2-40B4-BE49-F238E27FC236}">
                <a16:creationId xmlns:a16="http://schemas.microsoft.com/office/drawing/2014/main" id="{3E929B3F-7739-49FF-8468-50F1CBEF2406}"/>
              </a:ext>
            </a:extLst>
          </p:cNvPr>
          <p:cNvSpPr txBox="1">
            <a:spLocks/>
          </p:cNvSpPr>
          <p:nvPr/>
        </p:nvSpPr>
        <p:spPr>
          <a:xfrm>
            <a:off x="2567095" y="6298061"/>
            <a:ext cx="1110826" cy="37972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buNone/>
            </a:pPr>
            <a:r>
              <a:rPr lang="en-US" altLang="ja-JP" dirty="0"/>
              <a:t>1-B</a:t>
            </a:r>
            <a:r>
              <a:rPr lang="ja-JP" altLang="en-US" dirty="0"/>
              <a:t>工区</a:t>
            </a:r>
          </a:p>
        </p:txBody>
      </p:sp>
      <p:sp>
        <p:nvSpPr>
          <p:cNvPr id="10" name="コンテンツ プレースホルダー 2">
            <a:extLst>
              <a:ext uri="{FF2B5EF4-FFF2-40B4-BE49-F238E27FC236}">
                <a16:creationId xmlns:a16="http://schemas.microsoft.com/office/drawing/2014/main" id="{7B1B00F7-2E69-4FAC-81F1-BDE261242252}"/>
              </a:ext>
            </a:extLst>
          </p:cNvPr>
          <p:cNvSpPr txBox="1">
            <a:spLocks/>
          </p:cNvSpPr>
          <p:nvPr/>
        </p:nvSpPr>
        <p:spPr>
          <a:xfrm>
            <a:off x="7966747" y="6297763"/>
            <a:ext cx="2101813" cy="379729"/>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buNone/>
            </a:pPr>
            <a:r>
              <a:rPr lang="en-US" altLang="ja-JP" dirty="0"/>
              <a:t>2</a:t>
            </a:r>
            <a:r>
              <a:rPr lang="ja-JP" altLang="en-US" dirty="0"/>
              <a:t>工区</a:t>
            </a:r>
            <a:r>
              <a:rPr lang="en-US" altLang="ja-JP" dirty="0"/>
              <a:t>-</a:t>
            </a:r>
            <a:r>
              <a:rPr lang="ja-JP" altLang="en-US" dirty="0"/>
              <a:t>東（抜粋）</a:t>
            </a:r>
          </a:p>
        </p:txBody>
      </p:sp>
    </p:spTree>
    <p:extLst>
      <p:ext uri="{BB962C8B-B14F-4D97-AF65-F5344CB8AC3E}">
        <p14:creationId xmlns:p14="http://schemas.microsoft.com/office/powerpoint/2010/main" val="50988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C17C09-B4A1-4B55-8C13-EA82A201209B}"/>
              </a:ext>
            </a:extLst>
          </p:cNvPr>
          <p:cNvSpPr>
            <a:spLocks noGrp="1"/>
          </p:cNvSpPr>
          <p:nvPr>
            <p:ph type="title"/>
          </p:nvPr>
        </p:nvSpPr>
        <p:spPr>
          <a:xfrm>
            <a:off x="677334" y="609600"/>
            <a:ext cx="9263418" cy="1320800"/>
          </a:xfrm>
        </p:spPr>
        <p:txBody>
          <a:bodyPr/>
          <a:lstStyle/>
          <a:p>
            <a:r>
              <a:rPr lang="ja-JP" altLang="en-US" u="sng">
                <a:ea typeface="メイリオ"/>
              </a:rPr>
              <a:t>点群からモデル化した既存天井内部（2）</a:t>
            </a:r>
            <a:endParaRPr kumimoji="1" lang="ja-JP" altLang="en-US" u="sng" dirty="0"/>
          </a:p>
        </p:txBody>
      </p:sp>
      <p:sp>
        <p:nvSpPr>
          <p:cNvPr id="3" name="コンテンツ プレースホルダー 2">
            <a:extLst>
              <a:ext uri="{FF2B5EF4-FFF2-40B4-BE49-F238E27FC236}">
                <a16:creationId xmlns:a16="http://schemas.microsoft.com/office/drawing/2014/main" id="{217CA7EC-EBE1-4BA9-8701-7D5777167842}"/>
              </a:ext>
            </a:extLst>
          </p:cNvPr>
          <p:cNvSpPr>
            <a:spLocks noGrp="1"/>
          </p:cNvSpPr>
          <p:nvPr>
            <p:ph idx="1"/>
          </p:nvPr>
        </p:nvSpPr>
        <p:spPr>
          <a:xfrm>
            <a:off x="768774" y="1442720"/>
            <a:ext cx="8596668" cy="1574800"/>
          </a:xfrm>
        </p:spPr>
        <p:txBody>
          <a:bodyPr/>
          <a:lstStyle/>
          <a:p>
            <a:r>
              <a:rPr kumimoji="1" lang="ja-JP" altLang="en-US" dirty="0"/>
              <a:t>吊ボルト一本まで詳細モデル化</a:t>
            </a:r>
            <a:endParaRPr lang="ja-JP" altLang="en-US" dirty="0"/>
          </a:p>
        </p:txBody>
      </p:sp>
      <p:pic>
        <p:nvPicPr>
          <p:cNvPr id="11" name="図 10">
            <a:extLst>
              <a:ext uri="{FF2B5EF4-FFF2-40B4-BE49-F238E27FC236}">
                <a16:creationId xmlns:a16="http://schemas.microsoft.com/office/drawing/2014/main" id="{A38A1585-DADB-48A2-A74E-DE0C0EB2A270}"/>
              </a:ext>
            </a:extLst>
          </p:cNvPr>
          <p:cNvPicPr>
            <a:picLocks noChangeAspect="1"/>
          </p:cNvPicPr>
          <p:nvPr/>
        </p:nvPicPr>
        <p:blipFill>
          <a:blip r:embed="rId2"/>
          <a:stretch>
            <a:fillRect/>
          </a:stretch>
        </p:blipFill>
        <p:spPr>
          <a:xfrm>
            <a:off x="1751715" y="2004478"/>
            <a:ext cx="8688570" cy="4243922"/>
          </a:xfrm>
          <a:prstGeom prst="rect">
            <a:avLst/>
          </a:prstGeom>
        </p:spPr>
      </p:pic>
    </p:spTree>
    <p:extLst>
      <p:ext uri="{BB962C8B-B14F-4D97-AF65-F5344CB8AC3E}">
        <p14:creationId xmlns:p14="http://schemas.microsoft.com/office/powerpoint/2010/main" val="1476028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C17C09-B4A1-4B55-8C13-EA82A201209B}"/>
              </a:ext>
            </a:extLst>
          </p:cNvPr>
          <p:cNvSpPr>
            <a:spLocks noGrp="1"/>
          </p:cNvSpPr>
          <p:nvPr>
            <p:ph type="title"/>
          </p:nvPr>
        </p:nvSpPr>
        <p:spPr>
          <a:xfrm>
            <a:off x="677334" y="609600"/>
            <a:ext cx="9358668" cy="1320800"/>
          </a:xfrm>
        </p:spPr>
        <p:txBody>
          <a:bodyPr/>
          <a:lstStyle/>
          <a:p>
            <a:r>
              <a:rPr lang="ja-JP" altLang="en-US" u="sng">
                <a:ea typeface="メイリオ"/>
              </a:rPr>
              <a:t>点群からモデル化した既存天井内部（3）</a:t>
            </a:r>
            <a:endParaRPr kumimoji="1" lang="ja-JP" altLang="en-US" u="sng" dirty="0"/>
          </a:p>
        </p:txBody>
      </p:sp>
      <p:sp>
        <p:nvSpPr>
          <p:cNvPr id="3" name="コンテンツ プレースホルダー 2">
            <a:extLst>
              <a:ext uri="{FF2B5EF4-FFF2-40B4-BE49-F238E27FC236}">
                <a16:creationId xmlns:a16="http://schemas.microsoft.com/office/drawing/2014/main" id="{217CA7EC-EBE1-4BA9-8701-7D5777167842}"/>
              </a:ext>
            </a:extLst>
          </p:cNvPr>
          <p:cNvSpPr>
            <a:spLocks noGrp="1"/>
          </p:cNvSpPr>
          <p:nvPr>
            <p:ph idx="1"/>
          </p:nvPr>
        </p:nvSpPr>
        <p:spPr>
          <a:xfrm>
            <a:off x="768774" y="1442720"/>
            <a:ext cx="10745892" cy="1574800"/>
          </a:xfrm>
        </p:spPr>
        <p:txBody>
          <a:bodyPr/>
          <a:lstStyle/>
          <a:p>
            <a:r>
              <a:rPr lang="ja-JP" altLang="en-US" dirty="0"/>
              <a:t>複雑な形状の設備モデルは</a:t>
            </a:r>
            <a:r>
              <a:rPr lang="en-US" altLang="ja-JP" dirty="0"/>
              <a:t>Revit</a:t>
            </a:r>
            <a:r>
              <a:rPr lang="ja-JP" altLang="en-US" dirty="0"/>
              <a:t>リンクとした</a:t>
            </a:r>
            <a:br>
              <a:rPr lang="en-US" altLang="ja-JP" dirty="0"/>
            </a:br>
            <a:r>
              <a:rPr lang="ja-JP" altLang="en-US" dirty="0"/>
              <a:t>ファミリ内に入れて、それを</a:t>
            </a:r>
            <a:r>
              <a:rPr lang="en-US" altLang="ja-JP" dirty="0"/>
              <a:t>BIM360</a:t>
            </a:r>
            <a:r>
              <a:rPr lang="ja-JP" altLang="en-US" dirty="0"/>
              <a:t>におく　</a:t>
            </a:r>
            <a:r>
              <a:rPr lang="en-US" altLang="ja-JP" dirty="0"/>
              <a:t>※</a:t>
            </a:r>
            <a:r>
              <a:rPr lang="ja-JP" altLang="en-US" dirty="0"/>
              <a:t>こうすることで断面を切ることができる</a:t>
            </a:r>
          </a:p>
        </p:txBody>
      </p:sp>
      <p:grpSp>
        <p:nvGrpSpPr>
          <p:cNvPr id="13" name="グループ化 12">
            <a:extLst>
              <a:ext uri="{FF2B5EF4-FFF2-40B4-BE49-F238E27FC236}">
                <a16:creationId xmlns:a16="http://schemas.microsoft.com/office/drawing/2014/main" id="{D88BB4C3-6D51-48B6-8770-5D3A26F2E7E8}"/>
              </a:ext>
            </a:extLst>
          </p:cNvPr>
          <p:cNvGrpSpPr/>
          <p:nvPr/>
        </p:nvGrpSpPr>
        <p:grpSpPr>
          <a:xfrm>
            <a:off x="3225414" y="2429243"/>
            <a:ext cx="8419254" cy="3652471"/>
            <a:chOff x="3225414" y="2429243"/>
            <a:chExt cx="8419254" cy="3652471"/>
          </a:xfrm>
        </p:grpSpPr>
        <p:pic>
          <p:nvPicPr>
            <p:cNvPr id="4" name="図 3">
              <a:extLst>
                <a:ext uri="{FF2B5EF4-FFF2-40B4-BE49-F238E27FC236}">
                  <a16:creationId xmlns:a16="http://schemas.microsoft.com/office/drawing/2014/main" id="{DFB592F4-58C7-4E2A-94B6-1F237FFC96C0}"/>
                </a:ext>
              </a:extLst>
            </p:cNvPr>
            <p:cNvPicPr>
              <a:picLocks noChangeAspect="1"/>
            </p:cNvPicPr>
            <p:nvPr/>
          </p:nvPicPr>
          <p:blipFill>
            <a:blip r:embed="rId2"/>
            <a:stretch>
              <a:fillRect/>
            </a:stretch>
          </p:blipFill>
          <p:spPr>
            <a:xfrm>
              <a:off x="3225414" y="2429243"/>
              <a:ext cx="8419254" cy="3652471"/>
            </a:xfrm>
            <a:prstGeom prst="rect">
              <a:avLst/>
            </a:prstGeom>
          </p:spPr>
        </p:pic>
        <p:sp>
          <p:nvSpPr>
            <p:cNvPr id="8" name="正方形/長方形 7">
              <a:extLst>
                <a:ext uri="{FF2B5EF4-FFF2-40B4-BE49-F238E27FC236}">
                  <a16:creationId xmlns:a16="http://schemas.microsoft.com/office/drawing/2014/main" id="{9AA4026B-25EB-4150-9F7E-420E5F48EE3B}"/>
                </a:ext>
              </a:extLst>
            </p:cNvPr>
            <p:cNvSpPr/>
            <p:nvPr/>
          </p:nvSpPr>
          <p:spPr>
            <a:xfrm>
              <a:off x="3316854" y="2476500"/>
              <a:ext cx="1096422" cy="248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0DB7813C-70EA-41BC-A9BE-EAED455A54C2}"/>
              </a:ext>
            </a:extLst>
          </p:cNvPr>
          <p:cNvGrpSpPr/>
          <p:nvPr/>
        </p:nvGrpSpPr>
        <p:grpSpPr>
          <a:xfrm>
            <a:off x="351816" y="3840481"/>
            <a:ext cx="4061460" cy="2798732"/>
            <a:chOff x="251460" y="3781825"/>
            <a:chExt cx="4061460" cy="2798732"/>
          </a:xfrm>
        </p:grpSpPr>
        <p:pic>
          <p:nvPicPr>
            <p:cNvPr id="5" name="図 4">
              <a:extLst>
                <a:ext uri="{FF2B5EF4-FFF2-40B4-BE49-F238E27FC236}">
                  <a16:creationId xmlns:a16="http://schemas.microsoft.com/office/drawing/2014/main" id="{5D183BA3-F62B-4163-B66A-825D5C3E9FAC}"/>
                </a:ext>
              </a:extLst>
            </p:cNvPr>
            <p:cNvPicPr>
              <a:picLocks noChangeAspect="1"/>
            </p:cNvPicPr>
            <p:nvPr/>
          </p:nvPicPr>
          <p:blipFill rotWithShape="1">
            <a:blip r:embed="rId3"/>
            <a:srcRect r="26557" b="5594"/>
            <a:stretch/>
          </p:blipFill>
          <p:spPr>
            <a:xfrm>
              <a:off x="251460" y="3781825"/>
              <a:ext cx="4061460" cy="2798732"/>
            </a:xfrm>
            <a:prstGeom prst="rect">
              <a:avLst/>
            </a:prstGeom>
          </p:spPr>
        </p:pic>
        <p:sp>
          <p:nvSpPr>
            <p:cNvPr id="6" name="正方形/長方形 5">
              <a:extLst>
                <a:ext uri="{FF2B5EF4-FFF2-40B4-BE49-F238E27FC236}">
                  <a16:creationId xmlns:a16="http://schemas.microsoft.com/office/drawing/2014/main" id="{024F7429-6384-413C-982F-46037C494E97}"/>
                </a:ext>
              </a:extLst>
            </p:cNvPr>
            <p:cNvSpPr/>
            <p:nvPr/>
          </p:nvSpPr>
          <p:spPr>
            <a:xfrm>
              <a:off x="2042160" y="5143500"/>
              <a:ext cx="1272540" cy="271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 name="直線矢印コネクタ 16">
            <a:extLst>
              <a:ext uri="{FF2B5EF4-FFF2-40B4-BE49-F238E27FC236}">
                <a16:creationId xmlns:a16="http://schemas.microsoft.com/office/drawing/2014/main" id="{7AAA4A0C-291E-4C0D-AA9A-6DE56A5388E0}"/>
              </a:ext>
            </a:extLst>
          </p:cNvPr>
          <p:cNvCxnSpPr>
            <a:cxnSpLocks/>
            <a:stCxn id="8" idx="2"/>
            <a:endCxn id="6" idx="0"/>
          </p:cNvCxnSpPr>
          <p:nvPr/>
        </p:nvCxnSpPr>
        <p:spPr>
          <a:xfrm flipH="1">
            <a:off x="2778786" y="2725420"/>
            <a:ext cx="1086279" cy="2476736"/>
          </a:xfrm>
          <a:prstGeom prst="straightConnector1">
            <a:avLst/>
          </a:prstGeom>
          <a:ln>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065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C17C09-B4A1-4B55-8C13-EA82A201209B}"/>
              </a:ext>
            </a:extLst>
          </p:cNvPr>
          <p:cNvSpPr>
            <a:spLocks noGrp="1"/>
          </p:cNvSpPr>
          <p:nvPr>
            <p:ph type="title"/>
          </p:nvPr>
        </p:nvSpPr>
        <p:spPr/>
        <p:txBody>
          <a:bodyPr/>
          <a:lstStyle/>
          <a:p>
            <a:r>
              <a:rPr kumimoji="1" lang="ja-JP" altLang="en-US" u="sng" dirty="0"/>
              <a:t>フェーズ管理</a:t>
            </a:r>
          </a:p>
        </p:txBody>
      </p:sp>
      <p:sp>
        <p:nvSpPr>
          <p:cNvPr id="3" name="コンテンツ プレースホルダー 2">
            <a:extLst>
              <a:ext uri="{FF2B5EF4-FFF2-40B4-BE49-F238E27FC236}">
                <a16:creationId xmlns:a16="http://schemas.microsoft.com/office/drawing/2014/main" id="{217CA7EC-EBE1-4BA9-8701-7D5777167842}"/>
              </a:ext>
            </a:extLst>
          </p:cNvPr>
          <p:cNvSpPr>
            <a:spLocks noGrp="1"/>
          </p:cNvSpPr>
          <p:nvPr>
            <p:ph idx="1"/>
          </p:nvPr>
        </p:nvSpPr>
        <p:spPr>
          <a:xfrm>
            <a:off x="768774" y="1442720"/>
            <a:ext cx="10745892" cy="1574800"/>
          </a:xfrm>
        </p:spPr>
        <p:txBody>
          <a:bodyPr>
            <a:normAutofit lnSpcReduction="10000"/>
          </a:bodyPr>
          <a:lstStyle/>
          <a:p>
            <a:r>
              <a:rPr lang="ja-JP" altLang="en-US" dirty="0"/>
              <a:t>フェーズを利用してステップごとのモデリング表現を行った</a:t>
            </a:r>
            <a:endParaRPr lang="en-US" altLang="ja-JP" dirty="0"/>
          </a:p>
          <a:p>
            <a:r>
              <a:rPr lang="ja-JP" altLang="en-US" dirty="0"/>
              <a:t>詳細は下記資料を参照</a:t>
            </a:r>
            <a:br>
              <a:rPr lang="en-US" altLang="ja-JP" dirty="0"/>
            </a:br>
            <a:r>
              <a:rPr lang="ja-JP" altLang="en-US" dirty="0"/>
              <a:t>①</a:t>
            </a:r>
            <a:r>
              <a:rPr lang="en-US" altLang="ja-JP" dirty="0"/>
              <a:t>201118_</a:t>
            </a:r>
            <a:r>
              <a:rPr lang="ja-JP" altLang="en-US" dirty="0"/>
              <a:t>京都駅フェーズ変更</a:t>
            </a:r>
            <a:r>
              <a:rPr lang="en-US" altLang="ja-JP" dirty="0"/>
              <a:t>.pdf</a:t>
            </a:r>
            <a:br>
              <a:rPr lang="en-US" altLang="ja-JP" dirty="0"/>
            </a:br>
            <a:r>
              <a:rPr lang="ja-JP" altLang="en-US" dirty="0"/>
              <a:t>②京都駅</a:t>
            </a:r>
            <a:r>
              <a:rPr lang="en-US" altLang="ja-JP" dirty="0"/>
              <a:t>Teams</a:t>
            </a:r>
            <a:r>
              <a:rPr lang="ja-JP" altLang="en-US" dirty="0"/>
              <a:t>／</a:t>
            </a:r>
            <a:r>
              <a:rPr lang="en-US" altLang="ja-JP" dirty="0"/>
              <a:t>05_</a:t>
            </a:r>
            <a:r>
              <a:rPr lang="ja-JP" altLang="en-US" dirty="0"/>
              <a:t>天井改修</a:t>
            </a:r>
            <a:r>
              <a:rPr lang="en-US" altLang="ja-JP" dirty="0"/>
              <a:t>(</a:t>
            </a:r>
            <a:r>
              <a:rPr lang="ja-JP" altLang="en-US" dirty="0"/>
              <a:t>意匠・構造</a:t>
            </a:r>
            <a:r>
              <a:rPr lang="en-US" altLang="ja-JP" dirty="0"/>
              <a:t>)</a:t>
            </a:r>
            <a:r>
              <a:rPr lang="ja-JP" altLang="en-US" sz="1050" dirty="0"/>
              <a:t>（チャネル）</a:t>
            </a:r>
            <a:r>
              <a:rPr lang="ja-JP" altLang="en-US" dirty="0"/>
              <a:t>／</a:t>
            </a:r>
            <a:r>
              <a:rPr lang="en-US" altLang="ja-JP" dirty="0"/>
              <a:t>20201118_</a:t>
            </a:r>
            <a:r>
              <a:rPr lang="ja-JP" altLang="en-US" dirty="0"/>
              <a:t>フェーズの設定変更</a:t>
            </a:r>
            <a:r>
              <a:rPr lang="ja-JP" altLang="en-US" sz="1050" dirty="0"/>
              <a:t>（スレッド）</a:t>
            </a:r>
            <a:br>
              <a:rPr lang="en-US" altLang="ja-JP" sz="1050" dirty="0"/>
            </a:br>
            <a:r>
              <a:rPr lang="ja-JP" altLang="en-US" sz="1050" dirty="0"/>
              <a:t>　</a:t>
            </a:r>
            <a:r>
              <a:rPr lang="ja-JP" altLang="en-US" dirty="0"/>
              <a:t>スレッド</a:t>
            </a:r>
            <a:r>
              <a:rPr lang="en-US" altLang="ja-JP" dirty="0"/>
              <a:t>URL</a:t>
            </a:r>
            <a:r>
              <a:rPr lang="ja-JP" altLang="en-US" dirty="0"/>
              <a:t>：</a:t>
            </a:r>
            <a:r>
              <a:rPr lang="ja-JP" altLang="en-US" dirty="0">
                <a:hlinkClick r:id="rId2" tooltip="https://teams.microsoft.com/l/message/19:5251f49170d6492f81fb5f3e08edf11b@thread.tacv2/1605664914897?tenantId=89c5ff22-fdba-4401-9f8f-7af329bedd42&amp;groupId=7ccfdde0-6301-4a2f-9cec-a154412512a8&amp;parentMessageId=1605664914897&amp;teamName=%E3%80%90External%E3%80%91%E4%BA%AC%E9%83%BD%E9%A7%85%E8%80%90%E9%9C%87%E6%94%B9%E4%BF%AE%E5%B7%A5%E4%BA%8B&amp;channelName=05_%E5%A4%A9%E4%BA%95%E6%94%B9%E4%BF%AE%EF%BC%88%E6%84%8F%E5%8C%A0%E3%83%BB%E6%A7%8B%E9%80%A0%EF%BC%89&amp;createdTime=1605664914897"/>
              </a:rPr>
              <a:t>久保田奏恵</a:t>
            </a:r>
            <a:r>
              <a:rPr lang="en-US" altLang="ja-JP" dirty="0">
                <a:hlinkClick r:id="rId2" tooltip="https://teams.microsoft.com/l/message/19:5251f49170d6492f81fb5f3e08edf11b@thread.tacv2/1605664914897?tenantId=89c5ff22-fdba-4401-9f8f-7af329bedd42&amp;groupId=7ccfdde0-6301-4a2f-9cec-a154412512a8&amp;parentMessageId=1605664914897&amp;teamName=%E3%80%90External%E3%80%91%E4%BA%AC%E9%83%BD%E9%A7%85%E8%80%90%E9%9C%87%E6%94%B9%E4%BF%AE%E5%B7%A5%E4%BA%8B&amp;channelName=05_%E5%A4%A9%E4%BA%95%E6%94%B9%E4%BF%AE%EF%BC%88%E6%84%8F%E5%8C%A0%E3%83%BB%E6%A7%8B%E9%80%A0%EF%BC%89&amp;createdTime=1605664914897"/>
              </a:rPr>
              <a:t>: </a:t>
            </a:r>
            <a:r>
              <a:rPr lang="ja-JP" altLang="en-US" dirty="0">
                <a:hlinkClick r:id="rId2" tooltip="https://teams.microsoft.com/l/message/19:5251f49170d6492f81fb5f3e08edf11b@thread.tacv2/1605664914897?tenantId=89c5ff22-fdba-4401-9f8f-7af329bedd42&amp;groupId=7ccfdde0-6301-4a2f-9cec-a154412512a8&amp;parentMessageId=1605664914897&amp;teamName=%E3%80%90External%E3%80%91%E4%BA%AC%E9%83%BD%E9%A7%85%E8%80%90%E9%9C%87%E6%94%B9%E4%BF%AE%E5%B7%A5%E4%BA%8B&amp;channelName=05_%E5%A4%A9%E4%BA%95%E6%94%B9%E4%BF%AE%EF%BC%88%E6%84%8F%E5%8C%A0%E3%83%BB%E6%A7%8B%E9%80%A0%EF%BC%89&amp;createdTime=1605664914897"/>
              </a:rPr>
              <a:t>フェーズの設定変更 </a:t>
            </a:r>
            <a:r>
              <a:rPr lang="ja-JP" altLang="en-US" dirty="0"/>
              <a:t> </a:t>
            </a:r>
            <a:endParaRPr lang="ja-JP" altLang="en-US" sz="1050" dirty="0"/>
          </a:p>
          <a:p>
            <a:endParaRPr lang="en-US" altLang="ja-JP" sz="1050" dirty="0"/>
          </a:p>
        </p:txBody>
      </p:sp>
      <p:pic>
        <p:nvPicPr>
          <p:cNvPr id="4" name="図 3">
            <a:extLst>
              <a:ext uri="{FF2B5EF4-FFF2-40B4-BE49-F238E27FC236}">
                <a16:creationId xmlns:a16="http://schemas.microsoft.com/office/drawing/2014/main" id="{ED43A169-35B1-4764-9D17-AF660F565E2F}"/>
              </a:ext>
            </a:extLst>
          </p:cNvPr>
          <p:cNvPicPr>
            <a:picLocks noChangeAspect="1"/>
          </p:cNvPicPr>
          <p:nvPr/>
        </p:nvPicPr>
        <p:blipFill>
          <a:blip r:embed="rId3"/>
          <a:stretch>
            <a:fillRect/>
          </a:stretch>
        </p:blipFill>
        <p:spPr>
          <a:xfrm>
            <a:off x="2267701" y="3121867"/>
            <a:ext cx="7656598" cy="3532933"/>
          </a:xfrm>
          <a:prstGeom prst="rect">
            <a:avLst/>
          </a:prstGeom>
        </p:spPr>
      </p:pic>
    </p:spTree>
    <p:extLst>
      <p:ext uri="{BB962C8B-B14F-4D97-AF65-F5344CB8AC3E}">
        <p14:creationId xmlns:p14="http://schemas.microsoft.com/office/powerpoint/2010/main" val="1580422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C17C09-B4A1-4B55-8C13-EA82A201209B}"/>
              </a:ext>
            </a:extLst>
          </p:cNvPr>
          <p:cNvSpPr>
            <a:spLocks noGrp="1"/>
          </p:cNvSpPr>
          <p:nvPr>
            <p:ph type="title"/>
          </p:nvPr>
        </p:nvSpPr>
        <p:spPr/>
        <p:txBody>
          <a:bodyPr/>
          <a:lstStyle/>
          <a:p>
            <a:r>
              <a:rPr kumimoji="1" lang="ja-JP" altLang="en-US" u="sng" dirty="0"/>
              <a:t>既存図面と現実（点群）のズレ調整</a:t>
            </a:r>
          </a:p>
        </p:txBody>
      </p:sp>
      <p:sp>
        <p:nvSpPr>
          <p:cNvPr id="3" name="コンテンツ プレースホルダー 2">
            <a:extLst>
              <a:ext uri="{FF2B5EF4-FFF2-40B4-BE49-F238E27FC236}">
                <a16:creationId xmlns:a16="http://schemas.microsoft.com/office/drawing/2014/main" id="{217CA7EC-EBE1-4BA9-8701-7D5777167842}"/>
              </a:ext>
            </a:extLst>
          </p:cNvPr>
          <p:cNvSpPr>
            <a:spLocks noGrp="1"/>
          </p:cNvSpPr>
          <p:nvPr>
            <p:ph idx="1"/>
          </p:nvPr>
        </p:nvSpPr>
        <p:spPr>
          <a:xfrm>
            <a:off x="768774" y="1442720"/>
            <a:ext cx="9319123" cy="1574800"/>
          </a:xfrm>
        </p:spPr>
        <p:txBody>
          <a:bodyPr>
            <a:normAutofit/>
          </a:bodyPr>
          <a:lstStyle/>
          <a:p>
            <a:r>
              <a:rPr lang="ja-JP" altLang="en-US" dirty="0"/>
              <a:t>既存図面が施工図ではなかったことで、①点群からモデル化した要素と②既存図からモデル化した要素にずれが生じる箇所が多々あった。</a:t>
            </a:r>
            <a:endParaRPr lang="en-US" altLang="ja-JP" dirty="0"/>
          </a:p>
          <a:p>
            <a:r>
              <a:rPr lang="ja-JP" altLang="en-US" dirty="0"/>
              <a:t>フェーズ機能とチェックボックスパラを用いて、構造設計者からの指示を受けて現実（点群）に合わせたモデリングとした</a:t>
            </a:r>
          </a:p>
        </p:txBody>
      </p:sp>
      <p:pic>
        <p:nvPicPr>
          <p:cNvPr id="11" name="コンテンツ プレースホルダー 4">
            <a:extLst>
              <a:ext uri="{FF2B5EF4-FFF2-40B4-BE49-F238E27FC236}">
                <a16:creationId xmlns:a16="http://schemas.microsoft.com/office/drawing/2014/main" id="{168D7D3B-AA8B-4AF3-8EB1-EDB33B3291C1}"/>
              </a:ext>
            </a:extLst>
          </p:cNvPr>
          <p:cNvPicPr>
            <a:picLocks noChangeAspect="1"/>
          </p:cNvPicPr>
          <p:nvPr/>
        </p:nvPicPr>
        <p:blipFill>
          <a:blip r:embed="rId2"/>
          <a:stretch>
            <a:fillRect/>
          </a:stretch>
        </p:blipFill>
        <p:spPr>
          <a:xfrm>
            <a:off x="2323906" y="2915603"/>
            <a:ext cx="6748928" cy="3881437"/>
          </a:xfrm>
          <a:prstGeom prst="rect">
            <a:avLst/>
          </a:prstGeom>
        </p:spPr>
      </p:pic>
      <p:grpSp>
        <p:nvGrpSpPr>
          <p:cNvPr id="17" name="グループ化 16">
            <a:extLst>
              <a:ext uri="{FF2B5EF4-FFF2-40B4-BE49-F238E27FC236}">
                <a16:creationId xmlns:a16="http://schemas.microsoft.com/office/drawing/2014/main" id="{A01C6798-5DDF-4C0D-B93B-AE1E6F184940}"/>
              </a:ext>
            </a:extLst>
          </p:cNvPr>
          <p:cNvGrpSpPr/>
          <p:nvPr/>
        </p:nvGrpSpPr>
        <p:grpSpPr>
          <a:xfrm>
            <a:off x="3756660" y="3850640"/>
            <a:ext cx="3139440" cy="744220"/>
            <a:chOff x="3756660" y="3850640"/>
            <a:chExt cx="3139440" cy="744220"/>
          </a:xfrm>
        </p:grpSpPr>
        <p:sp>
          <p:nvSpPr>
            <p:cNvPr id="4" name="テキスト ボックス 3">
              <a:extLst>
                <a:ext uri="{FF2B5EF4-FFF2-40B4-BE49-F238E27FC236}">
                  <a16:creationId xmlns:a16="http://schemas.microsoft.com/office/drawing/2014/main" id="{91BE602F-CA8B-47F1-AE23-8E2D4C0B4B5C}"/>
                </a:ext>
              </a:extLst>
            </p:cNvPr>
            <p:cNvSpPr txBox="1"/>
            <p:nvPr/>
          </p:nvSpPr>
          <p:spPr>
            <a:xfrm>
              <a:off x="3756660" y="3850640"/>
              <a:ext cx="2339340" cy="646331"/>
            </a:xfrm>
            <a:prstGeom prst="rect">
              <a:avLst/>
            </a:prstGeom>
            <a:solidFill>
              <a:schemeClr val="bg1"/>
            </a:solidFill>
            <a:ln>
              <a:solidFill>
                <a:schemeClr val="bg2">
                  <a:lumMod val="75000"/>
                </a:schemeClr>
              </a:solidFill>
            </a:ln>
          </p:spPr>
          <p:txBody>
            <a:bodyPr wrap="square" rtlCol="0">
              <a:spAutoFit/>
            </a:bodyPr>
            <a:lstStyle/>
            <a:p>
              <a:r>
                <a:rPr kumimoji="1" lang="ja-JP" altLang="en-US" dirty="0"/>
                <a:t>②既存図面から</a:t>
              </a:r>
              <a:endParaRPr kumimoji="1" lang="en-US" altLang="ja-JP" dirty="0"/>
            </a:p>
            <a:p>
              <a:r>
                <a:rPr kumimoji="1" lang="ja-JP" altLang="en-US" dirty="0"/>
                <a:t>　モデル化した梁</a:t>
              </a:r>
            </a:p>
          </p:txBody>
        </p:sp>
        <p:cxnSp>
          <p:nvCxnSpPr>
            <p:cNvPr id="6" name="直線矢印コネクタ 5">
              <a:extLst>
                <a:ext uri="{FF2B5EF4-FFF2-40B4-BE49-F238E27FC236}">
                  <a16:creationId xmlns:a16="http://schemas.microsoft.com/office/drawing/2014/main" id="{299BA20D-DE67-4B2D-970D-DBE147CD84D0}"/>
                </a:ext>
              </a:extLst>
            </p:cNvPr>
            <p:cNvCxnSpPr>
              <a:cxnSpLocks/>
            </p:cNvCxnSpPr>
            <p:nvPr/>
          </p:nvCxnSpPr>
          <p:spPr>
            <a:xfrm>
              <a:off x="6096000" y="4168140"/>
              <a:ext cx="800100" cy="4267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C257CCDC-059D-40C5-B422-6920E89EB7E6}"/>
              </a:ext>
            </a:extLst>
          </p:cNvPr>
          <p:cNvGrpSpPr/>
          <p:nvPr/>
        </p:nvGrpSpPr>
        <p:grpSpPr>
          <a:xfrm>
            <a:off x="7216140" y="4378374"/>
            <a:ext cx="3009899" cy="646331"/>
            <a:chOff x="7216140" y="4378374"/>
            <a:chExt cx="3009899" cy="646331"/>
          </a:xfrm>
        </p:grpSpPr>
        <p:sp>
          <p:nvSpPr>
            <p:cNvPr id="8" name="テキスト ボックス 7">
              <a:extLst>
                <a:ext uri="{FF2B5EF4-FFF2-40B4-BE49-F238E27FC236}">
                  <a16:creationId xmlns:a16="http://schemas.microsoft.com/office/drawing/2014/main" id="{B7A1006C-7FBD-4384-AFB9-FC7D2ADC644B}"/>
                </a:ext>
              </a:extLst>
            </p:cNvPr>
            <p:cNvSpPr txBox="1"/>
            <p:nvPr/>
          </p:nvSpPr>
          <p:spPr>
            <a:xfrm>
              <a:off x="8062996" y="4378374"/>
              <a:ext cx="2163043" cy="646331"/>
            </a:xfrm>
            <a:prstGeom prst="rect">
              <a:avLst/>
            </a:prstGeom>
            <a:solidFill>
              <a:schemeClr val="bg1"/>
            </a:solidFill>
            <a:ln>
              <a:solidFill>
                <a:schemeClr val="bg2">
                  <a:lumMod val="75000"/>
                </a:schemeClr>
              </a:solidFill>
            </a:ln>
          </p:spPr>
          <p:txBody>
            <a:bodyPr wrap="square" rtlCol="0">
              <a:spAutoFit/>
            </a:bodyPr>
            <a:lstStyle/>
            <a:p>
              <a:r>
                <a:rPr kumimoji="1" lang="ja-JP" altLang="en-US" dirty="0"/>
                <a:t>①点群から</a:t>
              </a:r>
              <a:endParaRPr kumimoji="1" lang="en-US" altLang="ja-JP" dirty="0"/>
            </a:p>
            <a:p>
              <a:r>
                <a:rPr kumimoji="1" lang="ja-JP" altLang="en-US" dirty="0"/>
                <a:t>　モデル化した梁</a:t>
              </a:r>
            </a:p>
          </p:txBody>
        </p:sp>
        <p:cxnSp>
          <p:nvCxnSpPr>
            <p:cNvPr id="9" name="直線矢印コネクタ 8">
              <a:extLst>
                <a:ext uri="{FF2B5EF4-FFF2-40B4-BE49-F238E27FC236}">
                  <a16:creationId xmlns:a16="http://schemas.microsoft.com/office/drawing/2014/main" id="{FC4A0884-17BF-40B8-8CD4-643E9F112394}"/>
                </a:ext>
              </a:extLst>
            </p:cNvPr>
            <p:cNvCxnSpPr>
              <a:cxnSpLocks/>
              <a:stCxn id="8" idx="1"/>
            </p:cNvCxnSpPr>
            <p:nvPr/>
          </p:nvCxnSpPr>
          <p:spPr>
            <a:xfrm flipH="1">
              <a:off x="7216140" y="4701540"/>
              <a:ext cx="846856" cy="1524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1509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C17C09-B4A1-4B55-8C13-EA82A201209B}"/>
              </a:ext>
            </a:extLst>
          </p:cNvPr>
          <p:cNvSpPr>
            <a:spLocks noGrp="1"/>
          </p:cNvSpPr>
          <p:nvPr>
            <p:ph type="title"/>
          </p:nvPr>
        </p:nvSpPr>
        <p:spPr/>
        <p:txBody>
          <a:bodyPr/>
          <a:lstStyle/>
          <a:p>
            <a:r>
              <a:rPr kumimoji="1" lang="ja-JP" altLang="en-US" u="sng" dirty="0"/>
              <a:t>参照</a:t>
            </a:r>
            <a:r>
              <a:rPr kumimoji="1" lang="en-US" altLang="ja-JP" u="sng" dirty="0"/>
              <a:t>URL</a:t>
            </a:r>
            <a:r>
              <a:rPr kumimoji="1" lang="ja-JP" altLang="en-US" u="sng" dirty="0"/>
              <a:t>パラメータで写真をリンク</a:t>
            </a:r>
          </a:p>
        </p:txBody>
      </p:sp>
      <p:sp>
        <p:nvSpPr>
          <p:cNvPr id="3" name="コンテンツ プレースホルダー 2">
            <a:extLst>
              <a:ext uri="{FF2B5EF4-FFF2-40B4-BE49-F238E27FC236}">
                <a16:creationId xmlns:a16="http://schemas.microsoft.com/office/drawing/2014/main" id="{217CA7EC-EBE1-4BA9-8701-7D5777167842}"/>
              </a:ext>
            </a:extLst>
          </p:cNvPr>
          <p:cNvSpPr>
            <a:spLocks noGrp="1"/>
          </p:cNvSpPr>
          <p:nvPr>
            <p:ph idx="1"/>
          </p:nvPr>
        </p:nvSpPr>
        <p:spPr>
          <a:xfrm>
            <a:off x="768774" y="1442720"/>
            <a:ext cx="10745892" cy="1574800"/>
          </a:xfrm>
        </p:spPr>
        <p:txBody>
          <a:bodyPr/>
          <a:lstStyle/>
          <a:p>
            <a:r>
              <a:rPr lang="ja-JP" altLang="en-US" dirty="0"/>
              <a:t>天井内の複雑な設備機器を簡易表現した際（詳細モデルリング不要箇所）、近傍に矢印型の</a:t>
            </a:r>
            <a:br>
              <a:rPr lang="en-US" altLang="ja-JP" dirty="0"/>
            </a:br>
            <a:r>
              <a:rPr lang="ja-JP" altLang="en-US" dirty="0"/>
              <a:t>ファミリを配置し参照</a:t>
            </a:r>
            <a:r>
              <a:rPr lang="en-US" altLang="ja-JP" dirty="0"/>
              <a:t>URL</a:t>
            </a:r>
            <a:r>
              <a:rPr lang="ja-JP" altLang="en-US" dirty="0"/>
              <a:t>パラメータを利用し</a:t>
            </a:r>
            <a:r>
              <a:rPr lang="en-US" altLang="ja-JP" dirty="0"/>
              <a:t>BIM360</a:t>
            </a:r>
            <a:r>
              <a:rPr lang="ja-JP" altLang="en-US" dirty="0"/>
              <a:t>に置いた画像とリンクさせた</a:t>
            </a:r>
          </a:p>
        </p:txBody>
      </p:sp>
      <p:pic>
        <p:nvPicPr>
          <p:cNvPr id="8" name="コンテンツ プレースホルダー 4">
            <a:extLst>
              <a:ext uri="{FF2B5EF4-FFF2-40B4-BE49-F238E27FC236}">
                <a16:creationId xmlns:a16="http://schemas.microsoft.com/office/drawing/2014/main" id="{19EEF29F-60CF-4B46-9EA9-631C8FA6648A}"/>
              </a:ext>
            </a:extLst>
          </p:cNvPr>
          <p:cNvPicPr>
            <a:picLocks noChangeAspect="1"/>
          </p:cNvPicPr>
          <p:nvPr/>
        </p:nvPicPr>
        <p:blipFill rotWithShape="1">
          <a:blip r:embed="rId2"/>
          <a:srcRect t="3048"/>
          <a:stretch/>
        </p:blipFill>
        <p:spPr>
          <a:xfrm>
            <a:off x="3061099" y="2428240"/>
            <a:ext cx="8739793" cy="3958662"/>
          </a:xfrm>
          <a:prstGeom prst="rect">
            <a:avLst/>
          </a:prstGeom>
        </p:spPr>
      </p:pic>
      <p:grpSp>
        <p:nvGrpSpPr>
          <p:cNvPr id="20" name="グループ化 19">
            <a:extLst>
              <a:ext uri="{FF2B5EF4-FFF2-40B4-BE49-F238E27FC236}">
                <a16:creationId xmlns:a16="http://schemas.microsoft.com/office/drawing/2014/main" id="{EBD064DD-14FB-417F-A223-449EB468AEAE}"/>
              </a:ext>
            </a:extLst>
          </p:cNvPr>
          <p:cNvGrpSpPr/>
          <p:nvPr/>
        </p:nvGrpSpPr>
        <p:grpSpPr>
          <a:xfrm>
            <a:off x="248329" y="3727450"/>
            <a:ext cx="4051020" cy="4265369"/>
            <a:chOff x="248329" y="4062730"/>
            <a:chExt cx="4051020" cy="4265369"/>
          </a:xfrm>
        </p:grpSpPr>
        <p:pic>
          <p:nvPicPr>
            <p:cNvPr id="9" name="図 8">
              <a:extLst>
                <a:ext uri="{FF2B5EF4-FFF2-40B4-BE49-F238E27FC236}">
                  <a16:creationId xmlns:a16="http://schemas.microsoft.com/office/drawing/2014/main" id="{0D8B4CAF-345D-4253-BC71-DB9953B24E20}"/>
                </a:ext>
              </a:extLst>
            </p:cNvPr>
            <p:cNvPicPr>
              <a:picLocks noChangeAspect="1"/>
            </p:cNvPicPr>
            <p:nvPr/>
          </p:nvPicPr>
          <p:blipFill>
            <a:blip r:embed="rId3"/>
            <a:stretch>
              <a:fillRect/>
            </a:stretch>
          </p:blipFill>
          <p:spPr>
            <a:xfrm>
              <a:off x="248329" y="4769544"/>
              <a:ext cx="3954500" cy="3558555"/>
            </a:xfrm>
            <a:prstGeom prst="rect">
              <a:avLst/>
            </a:prstGeom>
          </p:spPr>
        </p:pic>
        <p:sp>
          <p:nvSpPr>
            <p:cNvPr id="10" name="正方形/長方形 9">
              <a:extLst>
                <a:ext uri="{FF2B5EF4-FFF2-40B4-BE49-F238E27FC236}">
                  <a16:creationId xmlns:a16="http://schemas.microsoft.com/office/drawing/2014/main" id="{1B2A5519-C959-4873-B041-E212A5B5E184}"/>
                </a:ext>
              </a:extLst>
            </p:cNvPr>
            <p:cNvSpPr/>
            <p:nvPr/>
          </p:nvSpPr>
          <p:spPr>
            <a:xfrm>
              <a:off x="3061099" y="4062730"/>
              <a:ext cx="1238250" cy="1549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04430A1E-036D-4060-993C-6B384F8E9DAE}"/>
                </a:ext>
              </a:extLst>
            </p:cNvPr>
            <p:cNvCxnSpPr>
              <a:cxnSpLocks/>
              <a:stCxn id="10" idx="2"/>
            </p:cNvCxnSpPr>
            <p:nvPr/>
          </p:nvCxnSpPr>
          <p:spPr>
            <a:xfrm flipH="1">
              <a:off x="2885440" y="4217670"/>
              <a:ext cx="794784" cy="1606550"/>
            </a:xfrm>
            <a:prstGeom prst="straightConnector1">
              <a:avLst/>
            </a:prstGeom>
            <a:ln>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 name="グループ化 5">
            <a:extLst>
              <a:ext uri="{FF2B5EF4-FFF2-40B4-BE49-F238E27FC236}">
                <a16:creationId xmlns:a16="http://schemas.microsoft.com/office/drawing/2014/main" id="{76081F06-967D-4804-88CA-383A2932D413}"/>
              </a:ext>
            </a:extLst>
          </p:cNvPr>
          <p:cNvGrpSpPr/>
          <p:nvPr/>
        </p:nvGrpSpPr>
        <p:grpSpPr>
          <a:xfrm>
            <a:off x="257854" y="2271958"/>
            <a:ext cx="2502299" cy="3216982"/>
            <a:chOff x="257854" y="2271958"/>
            <a:chExt cx="2502299" cy="3216982"/>
          </a:xfrm>
        </p:grpSpPr>
        <p:pic>
          <p:nvPicPr>
            <p:cNvPr id="14" name="図 13">
              <a:extLst>
                <a:ext uri="{FF2B5EF4-FFF2-40B4-BE49-F238E27FC236}">
                  <a16:creationId xmlns:a16="http://schemas.microsoft.com/office/drawing/2014/main" id="{7B7836F2-0C7E-4EA2-980C-72C91E279D21}"/>
                </a:ext>
              </a:extLst>
            </p:cNvPr>
            <p:cNvPicPr>
              <a:picLocks noChangeAspect="1"/>
            </p:cNvPicPr>
            <p:nvPr/>
          </p:nvPicPr>
          <p:blipFill>
            <a:blip r:embed="rId4"/>
            <a:stretch>
              <a:fillRect/>
            </a:stretch>
          </p:blipFill>
          <p:spPr>
            <a:xfrm>
              <a:off x="257854" y="2271958"/>
              <a:ext cx="2502299" cy="1837808"/>
            </a:xfrm>
            <a:prstGeom prst="rect">
              <a:avLst/>
            </a:prstGeom>
            <a:ln w="31750">
              <a:solidFill>
                <a:schemeClr val="tx1"/>
              </a:solidFill>
            </a:ln>
          </p:spPr>
        </p:pic>
        <p:cxnSp>
          <p:nvCxnSpPr>
            <p:cNvPr id="11" name="直線矢印コネクタ 10">
              <a:extLst>
                <a:ext uri="{FF2B5EF4-FFF2-40B4-BE49-F238E27FC236}">
                  <a16:creationId xmlns:a16="http://schemas.microsoft.com/office/drawing/2014/main" id="{29AE51EE-C61E-499D-83E4-4D1096053064}"/>
                </a:ext>
              </a:extLst>
            </p:cNvPr>
            <p:cNvCxnSpPr>
              <a:cxnSpLocks/>
              <a:endCxn id="14" idx="2"/>
            </p:cNvCxnSpPr>
            <p:nvPr/>
          </p:nvCxnSpPr>
          <p:spPr>
            <a:xfrm flipH="1" flipV="1">
              <a:off x="1509004" y="4109766"/>
              <a:ext cx="963608" cy="1379174"/>
            </a:xfrm>
            <a:prstGeom prst="straightConnector1">
              <a:avLst/>
            </a:prstGeom>
            <a:ln>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1098187"/>
      </p:ext>
    </p:extLst>
  </p:cSld>
  <p:clrMapOvr>
    <a:masterClrMapping/>
  </p:clrMapOvr>
</p:sld>
</file>

<file path=ppt/theme/theme1.xml><?xml version="1.0" encoding="utf-8"?>
<a:theme xmlns:a="http://schemas.openxmlformats.org/drawingml/2006/main" name="ファセット">
  <a:themeElements>
    <a:clrScheme name="ファセット">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6691126CBC8BEA498781857C30DA4B33" ma:contentTypeVersion="8" ma:contentTypeDescription="新しいドキュメントを作成します。" ma:contentTypeScope="" ma:versionID="6e66e67c3b5525cf47fa472804a286ee">
  <xsd:schema xmlns:xsd="http://www.w3.org/2001/XMLSchema" xmlns:xs="http://www.w3.org/2001/XMLSchema" xmlns:p="http://schemas.microsoft.com/office/2006/metadata/properties" xmlns:ns2="56e64393-78fe-4a79-8b11-e0e800fe9b6c" targetNamespace="http://schemas.microsoft.com/office/2006/metadata/properties" ma:root="true" ma:fieldsID="daa74d7f84eff39927d99259f2d4cf56" ns2:_="">
    <xsd:import namespace="56e64393-78fe-4a79-8b11-e0e800fe9b6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e64393-78fe-4a79-8b11-e0e800fe9b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BB5412-A49F-45FB-A805-DBCD38C14C8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269563F-AF8B-4272-A08B-9A1BCD35E386}">
  <ds:schemaRefs>
    <ds:schemaRef ds:uri="http://schemas.microsoft.com/sharepoint/v3/contenttype/forms"/>
  </ds:schemaRefs>
</ds:datastoreItem>
</file>

<file path=customXml/itemProps3.xml><?xml version="1.0" encoding="utf-8"?>
<ds:datastoreItem xmlns:ds="http://schemas.openxmlformats.org/officeDocument/2006/customXml" ds:itemID="{28A1B0E9-E0E4-4694-9B86-A653EA6497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e64393-78fe-4a79-8b11-e0e800fe9b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465</TotalTime>
  <Words>918</Words>
  <Application>Microsoft Office PowerPoint</Application>
  <PresentationFormat>ワイド画面</PresentationFormat>
  <Paragraphs>71</Paragraphs>
  <Slides>16</Slides>
  <Notes>0</Notes>
  <HiddenSlides>0</HiddenSlides>
  <MMClips>0</MMClips>
  <ScaleCrop>false</ScaleCrop>
  <HeadingPairs>
    <vt:vector size="4" baseType="variant">
      <vt:variant>
        <vt:lpstr>テーマ</vt:lpstr>
      </vt:variant>
      <vt:variant>
        <vt:i4>1</vt:i4>
      </vt:variant>
      <vt:variant>
        <vt:lpstr>スライド タイトル</vt:lpstr>
      </vt:variant>
      <vt:variant>
        <vt:i4>16</vt:i4>
      </vt:variant>
    </vt:vector>
  </HeadingPairs>
  <TitlesOfParts>
    <vt:vector size="17" baseType="lpstr">
      <vt:lpstr>ファセット</vt:lpstr>
      <vt:lpstr>京都駅耐震改修工事  BIM活用報告</vt:lpstr>
      <vt:lpstr>既存構造設計図より構造モデルを作成</vt:lpstr>
      <vt:lpstr>点群からモデル化した天井伏図</vt:lpstr>
      <vt:lpstr>点群からモデル化した既存天井内部（1）</vt:lpstr>
      <vt:lpstr>点群からモデル化した既存天井内部（2）</vt:lpstr>
      <vt:lpstr>点群からモデル化した既存天井内部（3）</vt:lpstr>
      <vt:lpstr>フェーズ管理</vt:lpstr>
      <vt:lpstr>既存図面と現実（点群）のズレ調整</vt:lpstr>
      <vt:lpstr>参照URLパラメータで写真をリンク</vt:lpstr>
      <vt:lpstr>仮設足場計画（リニューアル部）</vt:lpstr>
      <vt:lpstr>仮囲い計画（工事事務所）</vt:lpstr>
      <vt:lpstr>客先へのモデル提示　①Autodesk Viewer </vt:lpstr>
      <vt:lpstr>客先へのモデル提示　②BIM360 </vt:lpstr>
      <vt:lpstr>作業人工（セブン設計）</vt:lpstr>
      <vt:lpstr>作業人工（クモノス）</vt:lpstr>
      <vt:lpstr>打合せ写真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京都駅天井改修工事</dc:title>
  <dc:creator>四宮悠</dc:creator>
  <cp:lastModifiedBy>四宮悠</cp:lastModifiedBy>
  <cp:revision>44</cp:revision>
  <dcterms:created xsi:type="dcterms:W3CDTF">2020-11-05T01:51:09Z</dcterms:created>
  <dcterms:modified xsi:type="dcterms:W3CDTF">2021-08-23T00:35:15Z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0x0101006691126CBC8BEA498781857C30DA4B33</vt:lpwstr>
  </property>
</Properties>
</file>